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sldIdLst>
    <p:sldId id="258" r:id="rId2"/>
    <p:sldId id="307" r:id="rId3"/>
    <p:sldId id="308" r:id="rId4"/>
    <p:sldId id="309" r:id="rId5"/>
    <p:sldId id="310" r:id="rId6"/>
    <p:sldId id="311" r:id="rId7"/>
    <p:sldId id="312" r:id="rId8"/>
    <p:sldId id="313" r:id="rId9"/>
    <p:sldId id="330" r:id="rId10"/>
    <p:sldId id="314"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328" r:id="rId25"/>
    <p:sldId id="329" r:id="rId26"/>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2" d="100"/>
          <a:sy n="142" d="100"/>
        </p:scale>
        <p:origin x="300" y="10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EE02D1-5634-4E38-9C6D-FBFCB1B3D406}" type="datetimeFigureOut">
              <a:rPr lang="en-US" smtClean="0"/>
              <a:t>7/7/2022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8B20D-F466-48B9-8456-606BC56808EC}" type="slidenum">
              <a:rPr lang="en-US" smtClean="0"/>
              <a:t>‹#›</a:t>
            </a:fld>
            <a:endParaRPr lang="en-US"/>
          </a:p>
        </p:txBody>
      </p:sp>
    </p:spTree>
    <p:extLst>
      <p:ext uri="{BB962C8B-B14F-4D97-AF65-F5344CB8AC3E}">
        <p14:creationId xmlns:p14="http://schemas.microsoft.com/office/powerpoint/2010/main" val="30261019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7/7/2022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7/7/2022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7/7/2022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7/7/2022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7/7/2022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A9324-7B35-4AF7-912A-13F7E40BE53F}"/>
              </a:ext>
            </a:extLst>
          </p:cNvPr>
          <p:cNvSpPr>
            <a:spLocks noGrp="1"/>
          </p:cNvSpPr>
          <p:nvPr>
            <p:ph type="title"/>
          </p:nvPr>
        </p:nvSpPr>
        <p:spPr/>
        <p:txBody>
          <a:bodyPr>
            <a:normAutofit/>
          </a:bodyPr>
          <a:lstStyle/>
          <a:p>
            <a:pPr algn="l"/>
            <a:r>
              <a:rPr lang="en-US" sz="2800" dirty="0">
                <a:solidFill>
                  <a:srgbClr val="00B0F0"/>
                </a:solidFill>
              </a:rPr>
              <a:t>7.  How much of what we have belongs to God?</a:t>
            </a:r>
          </a:p>
        </p:txBody>
      </p:sp>
      <p:sp>
        <p:nvSpPr>
          <p:cNvPr id="3" name="Text Placeholder 2">
            <a:extLst>
              <a:ext uri="{FF2B5EF4-FFF2-40B4-BE49-F238E27FC236}">
                <a16:creationId xmlns:a16="http://schemas.microsoft.com/office/drawing/2014/main" id="{7211A55F-969A-4D02-95B2-A43646CDEE8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D7E27045-8FCD-49C1-AE3B-E912EB1738C3}"/>
              </a:ext>
            </a:extLst>
          </p:cNvPr>
          <p:cNvSpPr>
            <a:spLocks noGrp="1"/>
          </p:cNvSpPr>
          <p:nvPr>
            <p:ph sz="half" idx="2"/>
          </p:nvPr>
        </p:nvSpPr>
        <p:spPr>
          <a:xfrm>
            <a:off x="457199" y="1631156"/>
            <a:ext cx="5316201" cy="2963466"/>
          </a:xfrm>
        </p:spPr>
        <p:txBody>
          <a:bodyPr>
            <a:normAutofit/>
          </a:bodyPr>
          <a:lstStyle/>
          <a:p>
            <a:r>
              <a:rPr lang="en-US" sz="3200" b="1" i="1" dirty="0">
                <a:solidFill>
                  <a:srgbClr val="FFC000"/>
                </a:solidFill>
                <a:effectLst>
                  <a:outerShdw blurRad="38100" dist="38100" dir="2700000" algn="tl">
                    <a:srgbClr val="000000">
                      <a:alpha val="43137"/>
                    </a:srgbClr>
                  </a:outerShdw>
                </a:effectLst>
              </a:rPr>
              <a:t>Psalms 24:1  </a:t>
            </a:r>
            <a:r>
              <a:rPr lang="en-US" sz="3200" i="1" dirty="0">
                <a:effectLst>
                  <a:outerShdw blurRad="38100" dist="38100" dir="2700000" algn="tl">
                    <a:srgbClr val="000000">
                      <a:alpha val="43137"/>
                    </a:srgbClr>
                  </a:outerShdw>
                </a:effectLst>
              </a:rPr>
              <a:t>The earth is the LORD'S, and </a:t>
            </a:r>
            <a:r>
              <a:rPr lang="en-US" sz="3200" i="1" u="sng" dirty="0">
                <a:solidFill>
                  <a:srgbClr val="FF9900"/>
                </a:solidFill>
                <a:effectLst>
                  <a:outerShdw blurRad="38100" dist="38100" dir="2700000" algn="tl">
                    <a:srgbClr val="000000">
                      <a:alpha val="43137"/>
                    </a:srgbClr>
                  </a:outerShdw>
                </a:effectLst>
              </a:rPr>
              <a:t>all</a:t>
            </a:r>
            <a:r>
              <a:rPr lang="en-US" sz="3200" i="1" dirty="0">
                <a:effectLst>
                  <a:outerShdw blurRad="38100" dist="38100" dir="2700000" algn="tl">
                    <a:srgbClr val="000000">
                      <a:alpha val="43137"/>
                    </a:srgbClr>
                  </a:outerShdw>
                </a:effectLst>
              </a:rPr>
              <a:t> its fullness, The world and those who dwell therein.</a:t>
            </a:r>
          </a:p>
        </p:txBody>
      </p:sp>
      <p:sp>
        <p:nvSpPr>
          <p:cNvPr id="5" name="Text Placeholder 4">
            <a:extLst>
              <a:ext uri="{FF2B5EF4-FFF2-40B4-BE49-F238E27FC236}">
                <a16:creationId xmlns:a16="http://schemas.microsoft.com/office/drawing/2014/main" id="{E8C6AE37-6945-4EDE-9B56-A2C76E45B48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9616374-23E9-4837-86A9-28558B9074EE}"/>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3095726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FBA97-108C-47D0-8392-A07FC49F91A0}"/>
              </a:ext>
            </a:extLst>
          </p:cNvPr>
          <p:cNvSpPr>
            <a:spLocks noGrp="1"/>
          </p:cNvSpPr>
          <p:nvPr>
            <p:ph type="title"/>
          </p:nvPr>
        </p:nvSpPr>
        <p:spPr/>
        <p:txBody>
          <a:bodyPr>
            <a:noAutofit/>
          </a:bodyPr>
          <a:lstStyle/>
          <a:p>
            <a:pPr algn="l"/>
            <a:r>
              <a:rPr lang="en-US" sz="2800" dirty="0">
                <a:solidFill>
                  <a:srgbClr val="00B0F0"/>
                </a:solidFill>
              </a:rPr>
              <a:t>8.  How important is it for Christians to return the tithe to God?</a:t>
            </a:r>
          </a:p>
        </p:txBody>
      </p:sp>
      <p:sp>
        <p:nvSpPr>
          <p:cNvPr id="3" name="Text Placeholder 2">
            <a:extLst>
              <a:ext uri="{FF2B5EF4-FFF2-40B4-BE49-F238E27FC236}">
                <a16:creationId xmlns:a16="http://schemas.microsoft.com/office/drawing/2014/main" id="{F02E8CC4-7904-4863-925C-73A97BC83E9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E8C79F4-8048-4554-8432-9CA71C148D9A}"/>
              </a:ext>
            </a:extLst>
          </p:cNvPr>
          <p:cNvSpPr>
            <a:spLocks noGrp="1"/>
          </p:cNvSpPr>
          <p:nvPr>
            <p:ph sz="half" idx="2"/>
          </p:nvPr>
        </p:nvSpPr>
        <p:spPr>
          <a:xfrm>
            <a:off x="457199" y="1631155"/>
            <a:ext cx="5316201" cy="3428079"/>
          </a:xfrm>
        </p:spPr>
        <p:txBody>
          <a:bodyPr>
            <a:normAutofit/>
          </a:bodyPr>
          <a:lstStyle/>
          <a:p>
            <a:r>
              <a:rPr lang="en-US" sz="2800" b="1" i="1" dirty="0">
                <a:solidFill>
                  <a:srgbClr val="FFC000"/>
                </a:solidFill>
                <a:effectLst>
                  <a:outerShdw blurRad="38100" dist="38100" dir="2700000" algn="tl">
                    <a:srgbClr val="000000">
                      <a:alpha val="43137"/>
                    </a:srgbClr>
                  </a:outerShdw>
                </a:effectLst>
              </a:rPr>
              <a:t>Malachi 3:8, 9  </a:t>
            </a:r>
            <a:r>
              <a:rPr lang="en-US" sz="2800" i="1" dirty="0">
                <a:effectLst>
                  <a:outerShdw blurRad="38100" dist="38100" dir="2700000" algn="tl">
                    <a:srgbClr val="000000">
                      <a:alpha val="43137"/>
                    </a:srgbClr>
                  </a:outerShdw>
                </a:effectLst>
              </a:rPr>
              <a:t>Will a man </a:t>
            </a:r>
            <a:r>
              <a:rPr lang="en-US" sz="2800" i="1" u="sng" dirty="0">
                <a:solidFill>
                  <a:srgbClr val="FF9900"/>
                </a:solidFill>
                <a:effectLst>
                  <a:outerShdw blurRad="38100" dist="38100" dir="2700000" algn="tl">
                    <a:srgbClr val="000000">
                      <a:alpha val="43137"/>
                    </a:srgbClr>
                  </a:outerShdw>
                </a:effectLst>
              </a:rPr>
              <a:t>rob</a:t>
            </a:r>
            <a:r>
              <a:rPr lang="en-US" sz="2800" i="1" dirty="0">
                <a:effectLst>
                  <a:outerShdw blurRad="38100" dist="38100" dir="2700000" algn="tl">
                    <a:srgbClr val="000000">
                      <a:alpha val="43137"/>
                    </a:srgbClr>
                  </a:outerShdw>
                </a:effectLst>
              </a:rPr>
              <a:t> God? Yet you have robbed Me! But you say, “In what way have we robbed You?” In </a:t>
            </a:r>
            <a:r>
              <a:rPr lang="en-US" sz="2800" i="1" u="sng" dirty="0">
                <a:solidFill>
                  <a:srgbClr val="FF9900"/>
                </a:solidFill>
                <a:effectLst>
                  <a:outerShdw blurRad="38100" dist="38100" dir="2700000" algn="tl">
                    <a:srgbClr val="000000">
                      <a:alpha val="43137"/>
                    </a:srgbClr>
                  </a:outerShdw>
                </a:effectLst>
              </a:rPr>
              <a:t>tithes</a:t>
            </a:r>
            <a:r>
              <a:rPr lang="en-US" sz="2800" i="1" dirty="0">
                <a:effectLst>
                  <a:outerShdw blurRad="38100" dist="38100" dir="2700000" algn="tl">
                    <a:srgbClr val="000000">
                      <a:alpha val="43137"/>
                    </a:srgbClr>
                  </a:outerShdw>
                </a:effectLst>
              </a:rPr>
              <a:t> and </a:t>
            </a:r>
            <a:r>
              <a:rPr lang="en-US" sz="2800" i="1" u="sng" dirty="0">
                <a:solidFill>
                  <a:srgbClr val="FF9900"/>
                </a:solidFill>
                <a:effectLst>
                  <a:outerShdw blurRad="38100" dist="38100" dir="2700000" algn="tl">
                    <a:srgbClr val="000000">
                      <a:alpha val="43137"/>
                    </a:srgbClr>
                  </a:outerShdw>
                </a:effectLst>
              </a:rPr>
              <a:t>offerings</a:t>
            </a:r>
            <a:r>
              <a:rPr lang="en-US" sz="2800" i="1" dirty="0">
                <a:effectLst>
                  <a:outerShdw blurRad="38100" dist="38100" dir="2700000" algn="tl">
                    <a:srgbClr val="000000">
                      <a:alpha val="43137"/>
                    </a:srgbClr>
                  </a:outerShdw>
                </a:effectLst>
              </a:rPr>
              <a:t>.  You are cursed with a curse, For you have robbed Me, ….</a:t>
            </a:r>
          </a:p>
        </p:txBody>
      </p:sp>
      <p:sp>
        <p:nvSpPr>
          <p:cNvPr id="5" name="Text Placeholder 4">
            <a:extLst>
              <a:ext uri="{FF2B5EF4-FFF2-40B4-BE49-F238E27FC236}">
                <a16:creationId xmlns:a16="http://schemas.microsoft.com/office/drawing/2014/main" id="{C81EC85E-5573-42EE-83BB-F65139A94B2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7F389BA-0CA7-4949-AB26-2F84B2FC58CE}"/>
              </a:ext>
            </a:extLst>
          </p:cNvPr>
          <p:cNvSpPr>
            <a:spLocks noGrp="1"/>
          </p:cNvSpPr>
          <p:nvPr>
            <p:ph sz="quarter" idx="4"/>
          </p:nvPr>
        </p:nvSpPr>
        <p:spPr>
          <a:xfrm>
            <a:off x="6520940" y="1631156"/>
            <a:ext cx="2165861" cy="2963466"/>
          </a:xfrm>
        </p:spPr>
        <p:txBody>
          <a:bodyPr/>
          <a:lstStyle/>
          <a:p>
            <a:endParaRPr lang="en-US" dirty="0"/>
          </a:p>
        </p:txBody>
      </p:sp>
    </p:spTree>
    <p:extLst>
      <p:ext uri="{BB962C8B-B14F-4D97-AF65-F5344CB8AC3E}">
        <p14:creationId xmlns:p14="http://schemas.microsoft.com/office/powerpoint/2010/main" val="12496766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C42B7-C087-4992-B6EA-E33DBC462818}"/>
              </a:ext>
            </a:extLst>
          </p:cNvPr>
          <p:cNvSpPr>
            <a:spLocks noGrp="1"/>
          </p:cNvSpPr>
          <p:nvPr>
            <p:ph type="title"/>
          </p:nvPr>
        </p:nvSpPr>
        <p:spPr/>
        <p:txBody>
          <a:bodyPr>
            <a:normAutofit fontScale="90000"/>
          </a:bodyPr>
          <a:lstStyle/>
          <a:p>
            <a:pPr marL="0" marR="0" algn="l">
              <a:spcBef>
                <a:spcPts val="0"/>
              </a:spcBef>
              <a:spcAft>
                <a:spcPts val="0"/>
              </a:spcAft>
            </a:pPr>
            <a:br>
              <a:rPr lang="en-US" sz="3100" dirty="0">
                <a:solidFill>
                  <a:srgbClr val="00B0F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br>
            <a:r>
              <a:rPr lang="en-US" sz="3100" dirty="0">
                <a:solidFill>
                  <a:srgbClr val="00B0F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9.  What test did Adam and Eve fail that we must pass if we expect to inherit God's kingdom?</a:t>
            </a:r>
            <a:br>
              <a:rPr lang="en-US" sz="3600" dirty="0">
                <a:effectLst/>
                <a:latin typeface="Courier New" panose="02070309020205020404" pitchFamily="49" charset="0"/>
                <a:ea typeface="Times New Roman" panose="02020603050405020304" pitchFamily="18" charset="0"/>
              </a:rPr>
            </a:br>
            <a:endParaRPr lang="en-US" dirty="0"/>
          </a:p>
        </p:txBody>
      </p:sp>
      <p:sp>
        <p:nvSpPr>
          <p:cNvPr id="3" name="Text Placeholder 2">
            <a:extLst>
              <a:ext uri="{FF2B5EF4-FFF2-40B4-BE49-F238E27FC236}">
                <a16:creationId xmlns:a16="http://schemas.microsoft.com/office/drawing/2014/main" id="{10E001BE-0385-4919-9708-899F6B9B698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E1DF434-EF57-440C-943E-2E30F39AAA4C}"/>
              </a:ext>
            </a:extLst>
          </p:cNvPr>
          <p:cNvSpPr>
            <a:spLocks noGrp="1"/>
          </p:cNvSpPr>
          <p:nvPr>
            <p:ph sz="half" idx="2"/>
          </p:nvPr>
        </p:nvSpPr>
        <p:spPr>
          <a:xfrm>
            <a:off x="457200" y="1631156"/>
            <a:ext cx="5322876" cy="2963466"/>
          </a:xfrm>
        </p:spPr>
        <p:txBody>
          <a:bodyPr/>
          <a:lstStyle/>
          <a:p>
            <a:pPr>
              <a:spcBef>
                <a:spcPts val="0"/>
              </a:spcBef>
            </a:pPr>
            <a:r>
              <a:rPr lang="en-US" sz="2800" b="1" i="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Genesis 3:3  </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but of the fruit of the tree which is in the midst of the garden, God has said, “You shall </a:t>
            </a:r>
            <a:r>
              <a:rPr lang="en-US" sz="2800" i="1" u="sng" dirty="0">
                <a:solidFill>
                  <a:srgbClr val="FF99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not</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eat it, nor shall you touch it, lest you die.”</a:t>
            </a:r>
            <a:endParaRPr lang="en-US" sz="2800" i="1"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a:p>
            <a:endParaRPr lang="en-US" dirty="0"/>
          </a:p>
        </p:txBody>
      </p:sp>
      <p:sp>
        <p:nvSpPr>
          <p:cNvPr id="5" name="Text Placeholder 4">
            <a:extLst>
              <a:ext uri="{FF2B5EF4-FFF2-40B4-BE49-F238E27FC236}">
                <a16:creationId xmlns:a16="http://schemas.microsoft.com/office/drawing/2014/main" id="{94C4EA13-45DC-481E-93BE-E02576A81F4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C9B78EB-C390-4222-A63E-EE1D5D0759C8}"/>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3833268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776CAF-1949-465F-A3B9-489EAFEDE55D}"/>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In addition to my tithe, which belongs to God, what else does He ask of His people?</a:t>
            </a:r>
            <a:br>
              <a:rPr lang="en-US" dirty="0">
                <a:effectLst/>
              </a:rPr>
            </a:br>
            <a:endParaRPr lang="en-US" dirty="0"/>
          </a:p>
        </p:txBody>
      </p:sp>
      <p:sp>
        <p:nvSpPr>
          <p:cNvPr id="3" name="Text Placeholder 2">
            <a:extLst>
              <a:ext uri="{FF2B5EF4-FFF2-40B4-BE49-F238E27FC236}">
                <a16:creationId xmlns:a16="http://schemas.microsoft.com/office/drawing/2014/main" id="{3514A6B9-92B0-4462-B3BA-ADE16220AC3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F67AF3C9-B0D8-4AF1-81B5-E79F3349208D}"/>
              </a:ext>
            </a:extLst>
          </p:cNvPr>
          <p:cNvSpPr>
            <a:spLocks noGrp="1"/>
          </p:cNvSpPr>
          <p:nvPr>
            <p:ph sz="half" idx="2"/>
          </p:nvPr>
        </p:nvSpPr>
        <p:spPr>
          <a:xfrm>
            <a:off x="457199" y="1631156"/>
            <a:ext cx="5336225" cy="3512344"/>
          </a:xfrm>
        </p:spPr>
        <p:txBody>
          <a:bodyPr/>
          <a:lstStyle/>
          <a:p>
            <a:r>
              <a:rPr lang="en-US" sz="2800" b="1" i="1" dirty="0">
                <a:solidFill>
                  <a:srgbClr val="FFC000"/>
                </a:solidFill>
                <a:effectLst>
                  <a:outerShdw blurRad="38100" dist="38100" dir="2700000" algn="tl">
                    <a:srgbClr val="000000">
                      <a:alpha val="43137"/>
                    </a:srgbClr>
                  </a:outerShdw>
                </a:effectLst>
              </a:rPr>
              <a:t>Psalm 96:8  </a:t>
            </a:r>
            <a:r>
              <a:rPr lang="en-US" sz="2800" i="1" dirty="0">
                <a:effectLst>
                  <a:outerShdw blurRad="38100" dist="38100" dir="2700000" algn="tl">
                    <a:srgbClr val="000000">
                      <a:alpha val="43137"/>
                    </a:srgbClr>
                  </a:outerShdw>
                </a:effectLst>
              </a:rPr>
              <a:t>Give to the LORD the glory due His name; Bring an </a:t>
            </a:r>
            <a:r>
              <a:rPr lang="en-US" sz="2800" i="1" u="sng" dirty="0">
                <a:solidFill>
                  <a:srgbClr val="FF9900"/>
                </a:solidFill>
                <a:effectLst>
                  <a:outerShdw blurRad="38100" dist="38100" dir="2700000" algn="tl">
                    <a:srgbClr val="000000">
                      <a:alpha val="43137"/>
                    </a:srgbClr>
                  </a:outerShdw>
                </a:effectLst>
              </a:rPr>
              <a:t>offering</a:t>
            </a:r>
            <a:r>
              <a:rPr lang="en-US" sz="2800" i="1" dirty="0">
                <a:effectLst>
                  <a:outerShdw blurRad="38100" dist="38100" dir="2700000" algn="tl">
                    <a:srgbClr val="000000">
                      <a:alpha val="43137"/>
                    </a:srgbClr>
                  </a:outerShdw>
                </a:effectLst>
              </a:rPr>
              <a:t>, and come into His courts.</a:t>
            </a:r>
          </a:p>
          <a:p>
            <a:r>
              <a:rPr lang="en-US" sz="2800" b="1" i="1" dirty="0">
                <a:solidFill>
                  <a:srgbClr val="FFC000"/>
                </a:solidFill>
                <a:effectLst>
                  <a:outerShdw blurRad="38100" dist="38100" dir="2700000" algn="tl">
                    <a:srgbClr val="000000">
                      <a:alpha val="43137"/>
                    </a:srgbClr>
                  </a:outerShdw>
                </a:effectLst>
              </a:rPr>
              <a:t>Malachi 3:8   </a:t>
            </a:r>
            <a:r>
              <a:rPr lang="en-US" sz="2800" i="1" dirty="0">
                <a:effectLst>
                  <a:outerShdw blurRad="38100" dist="38100" dir="2700000" algn="tl">
                    <a:srgbClr val="000000">
                      <a:alpha val="43137"/>
                    </a:srgbClr>
                  </a:outerShdw>
                </a:effectLst>
              </a:rPr>
              <a:t>Will a man rob God?  Yet you have robbed Me!  But you say, “In what way have we robbed You?” In tithes and </a:t>
            </a:r>
            <a:r>
              <a:rPr lang="en-US" sz="2800" i="1" u="sng" dirty="0">
                <a:solidFill>
                  <a:srgbClr val="FF9900"/>
                </a:solidFill>
                <a:effectLst>
                  <a:outerShdw blurRad="38100" dist="38100" dir="2700000" algn="tl">
                    <a:srgbClr val="000000">
                      <a:alpha val="43137"/>
                    </a:srgbClr>
                  </a:outerShdw>
                </a:effectLst>
              </a:rPr>
              <a:t>offerings</a:t>
            </a:r>
            <a:r>
              <a:rPr lang="en-US" sz="2800" i="1"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2A5B85F1-428E-4CC8-9CEB-DDCCC5DA6C4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28FEB63-94D9-4239-8EF6-512A635E221D}"/>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8721048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7B1AC-DFEE-4F5D-97E4-7B2438D98CE2}"/>
              </a:ext>
            </a:extLst>
          </p:cNvPr>
          <p:cNvSpPr>
            <a:spLocks noGrp="1"/>
          </p:cNvSpPr>
          <p:nvPr>
            <p:ph type="title"/>
          </p:nvPr>
        </p:nvSpPr>
        <p:spPr/>
        <p:txBody>
          <a:bodyPr>
            <a:noAutofit/>
          </a:bodyPr>
          <a:lstStyle/>
          <a:p>
            <a:pPr algn="l"/>
            <a:r>
              <a:rPr lang="en-US" sz="2800" dirty="0">
                <a:solidFill>
                  <a:srgbClr val="00B0F0"/>
                </a:solidFill>
              </a:rPr>
              <a:t>11.  How is the rest of the work of the church to be supported?</a:t>
            </a:r>
          </a:p>
        </p:txBody>
      </p:sp>
      <p:sp>
        <p:nvSpPr>
          <p:cNvPr id="3" name="Text Placeholder 2">
            <a:extLst>
              <a:ext uri="{FF2B5EF4-FFF2-40B4-BE49-F238E27FC236}">
                <a16:creationId xmlns:a16="http://schemas.microsoft.com/office/drawing/2014/main" id="{4A956171-4BA4-4CA3-B0B4-054F138C766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0BECF69-AA0A-4144-AF18-7FB688221B74}"/>
              </a:ext>
            </a:extLst>
          </p:cNvPr>
          <p:cNvSpPr>
            <a:spLocks noGrp="1"/>
          </p:cNvSpPr>
          <p:nvPr>
            <p:ph sz="half" idx="2"/>
          </p:nvPr>
        </p:nvSpPr>
        <p:spPr>
          <a:xfrm>
            <a:off x="457200" y="1631156"/>
            <a:ext cx="5349574"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Deuteronomy 16:17  </a:t>
            </a:r>
            <a:r>
              <a:rPr lang="en-US" sz="2800" i="1" dirty="0">
                <a:effectLst>
                  <a:outerShdw blurRad="38100" dist="38100" dir="2700000" algn="tl">
                    <a:srgbClr val="000000">
                      <a:alpha val="43137"/>
                    </a:srgbClr>
                  </a:outerShdw>
                </a:effectLst>
              </a:rPr>
              <a:t>Every man shall </a:t>
            </a:r>
            <a:r>
              <a:rPr lang="en-US" sz="2800" i="1" u="sng" dirty="0">
                <a:solidFill>
                  <a:srgbClr val="FF9900"/>
                </a:solidFill>
                <a:effectLst>
                  <a:outerShdw blurRad="38100" dist="38100" dir="2700000" algn="tl">
                    <a:srgbClr val="000000">
                      <a:alpha val="43137"/>
                    </a:srgbClr>
                  </a:outerShdw>
                </a:effectLst>
              </a:rPr>
              <a:t>give</a:t>
            </a:r>
            <a:r>
              <a:rPr lang="en-US" sz="2800" i="1" dirty="0">
                <a:effectLst>
                  <a:outerShdw blurRad="38100" dist="38100" dir="2700000" algn="tl">
                    <a:srgbClr val="000000">
                      <a:alpha val="43137"/>
                    </a:srgbClr>
                  </a:outerShdw>
                </a:effectLst>
              </a:rPr>
              <a:t> as he is able, according to the blessing of the LORD your God … .</a:t>
            </a:r>
          </a:p>
        </p:txBody>
      </p:sp>
      <p:sp>
        <p:nvSpPr>
          <p:cNvPr id="5" name="Text Placeholder 4">
            <a:extLst>
              <a:ext uri="{FF2B5EF4-FFF2-40B4-BE49-F238E27FC236}">
                <a16:creationId xmlns:a16="http://schemas.microsoft.com/office/drawing/2014/main" id="{50411854-973A-436D-9C9D-20E4D88AC50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F7A79A0C-C06E-4D7E-AE5E-287CBFC30235}"/>
              </a:ext>
            </a:extLst>
          </p:cNvPr>
          <p:cNvSpPr>
            <a:spLocks noGrp="1"/>
          </p:cNvSpPr>
          <p:nvPr>
            <p:ph sz="quarter" idx="4"/>
          </p:nvPr>
        </p:nvSpPr>
        <p:spPr>
          <a:xfrm>
            <a:off x="6974803" y="1631156"/>
            <a:ext cx="1711998" cy="2963466"/>
          </a:xfrm>
        </p:spPr>
        <p:txBody>
          <a:bodyPr/>
          <a:lstStyle/>
          <a:p>
            <a:endParaRPr lang="en-US" dirty="0"/>
          </a:p>
        </p:txBody>
      </p:sp>
    </p:spTree>
    <p:extLst>
      <p:ext uri="{BB962C8B-B14F-4D97-AF65-F5344CB8AC3E}">
        <p14:creationId xmlns:p14="http://schemas.microsoft.com/office/powerpoint/2010/main" val="42073484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0EF925-ED71-4A10-BF5C-C846B6DA1BF2}"/>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How much should we give as offerings?</a:t>
            </a:r>
            <a:br>
              <a:rPr lang="en-US" dirty="0">
                <a:effectLst/>
              </a:rPr>
            </a:br>
            <a:endParaRPr lang="en-US" dirty="0"/>
          </a:p>
        </p:txBody>
      </p:sp>
      <p:sp>
        <p:nvSpPr>
          <p:cNvPr id="3" name="Text Placeholder 2">
            <a:extLst>
              <a:ext uri="{FF2B5EF4-FFF2-40B4-BE49-F238E27FC236}">
                <a16:creationId xmlns:a16="http://schemas.microsoft.com/office/drawing/2014/main" id="{78F42E79-2B92-4510-A4EB-E357004702D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E7535F3-94BD-4AA8-A1A5-08D612A68CA0}"/>
              </a:ext>
            </a:extLst>
          </p:cNvPr>
          <p:cNvSpPr>
            <a:spLocks noGrp="1"/>
          </p:cNvSpPr>
          <p:nvPr>
            <p:ph sz="half" idx="2"/>
          </p:nvPr>
        </p:nvSpPr>
        <p:spPr>
          <a:xfrm>
            <a:off x="457199" y="1631156"/>
            <a:ext cx="5336225" cy="2963466"/>
          </a:xfrm>
        </p:spPr>
        <p:txBody>
          <a:bodyPr/>
          <a:lstStyle/>
          <a:p>
            <a:r>
              <a:rPr lang="en-US" sz="2800" b="1" i="1" dirty="0">
                <a:solidFill>
                  <a:srgbClr val="FFC000"/>
                </a:solidFill>
                <a:effectLst>
                  <a:outerShdw blurRad="38100" dist="38100" dir="2700000" algn="tl">
                    <a:srgbClr val="000000">
                      <a:alpha val="43137"/>
                    </a:srgbClr>
                  </a:outerShdw>
                </a:effectLst>
              </a:rPr>
              <a:t>2 Corinthians 9:7  </a:t>
            </a:r>
            <a:r>
              <a:rPr lang="en-US" sz="2800" i="1" dirty="0">
                <a:effectLst>
                  <a:outerShdw blurRad="38100" dist="38100" dir="2700000" algn="tl">
                    <a:srgbClr val="000000">
                      <a:alpha val="43137"/>
                    </a:srgbClr>
                  </a:outerShdw>
                </a:effectLst>
              </a:rPr>
              <a:t>So let each one give as he </a:t>
            </a:r>
            <a:r>
              <a:rPr lang="en-US" sz="2800" i="1" u="sng" dirty="0">
                <a:solidFill>
                  <a:srgbClr val="FF9900"/>
                </a:solidFill>
                <a:effectLst>
                  <a:outerShdw blurRad="38100" dist="38100" dir="2700000" algn="tl">
                    <a:srgbClr val="000000">
                      <a:alpha val="43137"/>
                    </a:srgbClr>
                  </a:outerShdw>
                </a:effectLst>
              </a:rPr>
              <a:t>purposes</a:t>
            </a:r>
            <a:r>
              <a:rPr lang="en-US" sz="2800" i="1" dirty="0">
                <a:effectLst>
                  <a:outerShdw blurRad="38100" dist="38100" dir="2700000" algn="tl">
                    <a:srgbClr val="000000">
                      <a:alpha val="43137"/>
                    </a:srgbClr>
                  </a:outerShdw>
                </a:effectLst>
              </a:rPr>
              <a:t> in his heart, not grudgingly … .</a:t>
            </a:r>
          </a:p>
          <a:p>
            <a:endParaRPr lang="en-US" dirty="0"/>
          </a:p>
        </p:txBody>
      </p:sp>
      <p:sp>
        <p:nvSpPr>
          <p:cNvPr id="5" name="Text Placeholder 4">
            <a:extLst>
              <a:ext uri="{FF2B5EF4-FFF2-40B4-BE49-F238E27FC236}">
                <a16:creationId xmlns:a16="http://schemas.microsoft.com/office/drawing/2014/main" id="{DB5D1695-AD7A-45E4-8134-A75DCB07666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E272561-CD71-4662-8322-A70E988F857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823399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6F11C5-2D1C-40C5-8D6B-02B84C2C0A96}"/>
              </a:ext>
            </a:extLst>
          </p:cNvPr>
          <p:cNvSpPr>
            <a:spLocks noGrp="1"/>
          </p:cNvSpPr>
          <p:nvPr>
            <p:ph type="title"/>
          </p:nvPr>
        </p:nvSpPr>
        <p:spPr/>
        <p:txBody>
          <a:bodyPr>
            <a:normAutofit/>
          </a:bodyPr>
          <a:lstStyle/>
          <a:p>
            <a:pPr algn="l"/>
            <a:r>
              <a:rPr lang="en-US" sz="2800" dirty="0">
                <a:solidFill>
                  <a:srgbClr val="00B0F0"/>
                </a:solidFill>
              </a:rPr>
              <a:t>13.  What does Jesus say about giving? </a:t>
            </a:r>
          </a:p>
        </p:txBody>
      </p:sp>
      <p:sp>
        <p:nvSpPr>
          <p:cNvPr id="3" name="Text Placeholder 2">
            <a:extLst>
              <a:ext uri="{FF2B5EF4-FFF2-40B4-BE49-F238E27FC236}">
                <a16:creationId xmlns:a16="http://schemas.microsoft.com/office/drawing/2014/main" id="{2B793549-FDEA-44A2-B0A2-CEF169D6640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D3CBB3A8-9309-44AA-A808-D87DEF629E60}"/>
              </a:ext>
            </a:extLst>
          </p:cNvPr>
          <p:cNvSpPr>
            <a:spLocks noGrp="1"/>
          </p:cNvSpPr>
          <p:nvPr>
            <p:ph sz="half" idx="2"/>
          </p:nvPr>
        </p:nvSpPr>
        <p:spPr>
          <a:xfrm>
            <a:off x="457199" y="1631156"/>
            <a:ext cx="5656599" cy="2963466"/>
          </a:xfrm>
        </p:spPr>
        <p:txBody>
          <a:bodyPr>
            <a:normAutofit/>
          </a:bodyPr>
          <a:lstStyle/>
          <a:p>
            <a:r>
              <a:rPr lang="en-US" sz="2800" b="1" i="1" dirty="0">
                <a:solidFill>
                  <a:srgbClr val="FFC000"/>
                </a:solidFill>
              </a:rPr>
              <a:t>Acts 20:35  </a:t>
            </a:r>
            <a:r>
              <a:rPr lang="en-US" sz="2800" i="1" dirty="0"/>
              <a:t>…It is more </a:t>
            </a:r>
            <a:r>
              <a:rPr lang="en-US" sz="2800" i="1" u="sng" dirty="0">
                <a:solidFill>
                  <a:srgbClr val="FF9900"/>
                </a:solidFill>
              </a:rPr>
              <a:t>blessed</a:t>
            </a:r>
            <a:r>
              <a:rPr lang="en-US" sz="2800" i="1" dirty="0"/>
              <a:t> to </a:t>
            </a:r>
            <a:r>
              <a:rPr lang="en-US" sz="2800" i="1" dirty="0">
                <a:solidFill>
                  <a:schemeClr val="bg1"/>
                </a:solidFill>
              </a:rPr>
              <a:t>give</a:t>
            </a:r>
            <a:r>
              <a:rPr lang="en-US" sz="2800" i="1" dirty="0"/>
              <a:t> than to receive.</a:t>
            </a:r>
          </a:p>
        </p:txBody>
      </p:sp>
      <p:sp>
        <p:nvSpPr>
          <p:cNvPr id="5" name="Text Placeholder 4">
            <a:extLst>
              <a:ext uri="{FF2B5EF4-FFF2-40B4-BE49-F238E27FC236}">
                <a16:creationId xmlns:a16="http://schemas.microsoft.com/office/drawing/2014/main" id="{73B2D644-452E-4976-95E4-A4F91F74AD5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BD32941-B08E-4509-991A-3E894620D7B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6321674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A9E4A3-83B2-4C99-8F88-24427E1861A0}"/>
              </a:ext>
            </a:extLst>
          </p:cNvPr>
          <p:cNvSpPr>
            <a:spLocks noGrp="1"/>
          </p:cNvSpPr>
          <p:nvPr>
            <p:ph type="title"/>
          </p:nvPr>
        </p:nvSpPr>
        <p:spPr>
          <a:xfrm>
            <a:off x="457200" y="120253"/>
            <a:ext cx="8229600" cy="857250"/>
          </a:xfrm>
        </p:spPr>
        <p:txBody>
          <a:bodyPr>
            <a:noAutofit/>
          </a:bodyPr>
          <a:lstStyle/>
          <a:p>
            <a:pPr algn="l"/>
            <a:r>
              <a:rPr lang="en-US" sz="2800" dirty="0">
                <a:solidFill>
                  <a:srgbClr val="00B0F0"/>
                </a:solidFill>
              </a:rPr>
              <a:t>14.  What promise does God give to those who faithfully return their tithe and give their offerings? </a:t>
            </a:r>
          </a:p>
        </p:txBody>
      </p:sp>
      <p:sp>
        <p:nvSpPr>
          <p:cNvPr id="3" name="Text Placeholder 2">
            <a:extLst>
              <a:ext uri="{FF2B5EF4-FFF2-40B4-BE49-F238E27FC236}">
                <a16:creationId xmlns:a16="http://schemas.microsoft.com/office/drawing/2014/main" id="{26FD1927-ED8F-4859-BAA1-4DBF955C212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9E44AA2-5276-4B91-BC41-D99D346BB070}"/>
              </a:ext>
            </a:extLst>
          </p:cNvPr>
          <p:cNvSpPr>
            <a:spLocks noGrp="1"/>
          </p:cNvSpPr>
          <p:nvPr>
            <p:ph sz="half" idx="2"/>
          </p:nvPr>
        </p:nvSpPr>
        <p:spPr>
          <a:xfrm>
            <a:off x="457200" y="1631156"/>
            <a:ext cx="5262806" cy="2963466"/>
          </a:xfrm>
        </p:spPr>
        <p:txBody>
          <a:bodyPr>
            <a:noAutofit/>
          </a:bodyPr>
          <a:lstStyle/>
          <a:p>
            <a:r>
              <a:rPr lang="en-US" sz="2800" b="1" i="1" dirty="0">
                <a:solidFill>
                  <a:srgbClr val="FFC000"/>
                </a:solidFill>
                <a:effectLst>
                  <a:outerShdw blurRad="38100" dist="38100" dir="2700000" algn="tl">
                    <a:srgbClr val="000000">
                      <a:alpha val="43137"/>
                    </a:srgbClr>
                  </a:outerShdw>
                </a:effectLst>
              </a:rPr>
              <a:t>Malachi 3:10  </a:t>
            </a:r>
            <a:r>
              <a:rPr lang="en-US" sz="2800" i="1" dirty="0">
                <a:effectLst>
                  <a:outerShdw blurRad="38100" dist="38100" dir="2700000" algn="tl">
                    <a:srgbClr val="000000">
                      <a:alpha val="43137"/>
                    </a:srgbClr>
                  </a:outerShdw>
                </a:effectLst>
              </a:rPr>
              <a:t>“…and </a:t>
            </a:r>
            <a:r>
              <a:rPr lang="en-US" sz="2800" i="1" u="sng" dirty="0">
                <a:solidFill>
                  <a:srgbClr val="FF9900"/>
                </a:solidFill>
                <a:effectLst>
                  <a:outerShdw blurRad="38100" dist="38100" dir="2700000" algn="tl">
                    <a:srgbClr val="000000">
                      <a:alpha val="43137"/>
                    </a:srgbClr>
                  </a:outerShdw>
                </a:effectLst>
              </a:rPr>
              <a:t>try</a:t>
            </a:r>
            <a:r>
              <a:rPr lang="en-US" sz="2800" i="1" dirty="0">
                <a:effectLst>
                  <a:outerShdw blurRad="38100" dist="38100" dir="2700000" algn="tl">
                    <a:srgbClr val="000000">
                      <a:alpha val="43137"/>
                    </a:srgbClr>
                  </a:outerShdw>
                </a:effectLst>
              </a:rPr>
              <a:t> Me now in this,” Says the LORD of hosts, "If I will not open for you the windows of heaven and pour out for you such </a:t>
            </a:r>
            <a:r>
              <a:rPr lang="en-US" sz="2800" i="1" u="sng" dirty="0">
                <a:solidFill>
                  <a:srgbClr val="FF9900"/>
                </a:solidFill>
                <a:effectLst>
                  <a:outerShdw blurRad="38100" dist="38100" dir="2700000" algn="tl">
                    <a:srgbClr val="000000">
                      <a:alpha val="43137"/>
                    </a:srgbClr>
                  </a:outerShdw>
                </a:effectLst>
              </a:rPr>
              <a:t>blessing</a:t>
            </a:r>
            <a:r>
              <a:rPr lang="en-US" sz="2800" i="1" dirty="0">
                <a:effectLst>
                  <a:outerShdw blurRad="38100" dist="38100" dir="2700000" algn="tl">
                    <a:srgbClr val="000000">
                      <a:alpha val="43137"/>
                    </a:srgbClr>
                  </a:outerShdw>
                </a:effectLst>
              </a:rPr>
              <a:t> that there will not be room enough to receive it.”</a:t>
            </a:r>
          </a:p>
        </p:txBody>
      </p:sp>
      <p:sp>
        <p:nvSpPr>
          <p:cNvPr id="5" name="Text Placeholder 4">
            <a:extLst>
              <a:ext uri="{FF2B5EF4-FFF2-40B4-BE49-F238E27FC236}">
                <a16:creationId xmlns:a16="http://schemas.microsoft.com/office/drawing/2014/main" id="{774E6101-04AD-401F-9CE5-02712B2E45CC}"/>
              </a:ext>
            </a:extLst>
          </p:cNvPr>
          <p:cNvSpPr>
            <a:spLocks noGrp="1"/>
          </p:cNvSpPr>
          <p:nvPr>
            <p:ph type="body" sz="quarter" idx="3"/>
          </p:nvPr>
        </p:nvSpPr>
        <p:spPr/>
        <p:txBody>
          <a:bodyPr/>
          <a:lstStyle/>
          <a:p>
            <a:endParaRPr lang="en-US" dirty="0"/>
          </a:p>
        </p:txBody>
      </p:sp>
      <p:sp>
        <p:nvSpPr>
          <p:cNvPr id="6" name="Content Placeholder 5">
            <a:extLst>
              <a:ext uri="{FF2B5EF4-FFF2-40B4-BE49-F238E27FC236}">
                <a16:creationId xmlns:a16="http://schemas.microsoft.com/office/drawing/2014/main" id="{AB6C13F4-61A8-44E7-8F0C-E2F8205B4393}"/>
              </a:ext>
            </a:extLst>
          </p:cNvPr>
          <p:cNvSpPr>
            <a:spLocks noGrp="1"/>
          </p:cNvSpPr>
          <p:nvPr>
            <p:ph sz="quarter" idx="4"/>
          </p:nvPr>
        </p:nvSpPr>
        <p:spPr>
          <a:xfrm>
            <a:off x="6847988" y="1631156"/>
            <a:ext cx="1838813" cy="2963466"/>
          </a:xfrm>
        </p:spPr>
        <p:txBody>
          <a:bodyPr/>
          <a:lstStyle/>
          <a:p>
            <a:endParaRPr lang="en-US" dirty="0"/>
          </a:p>
        </p:txBody>
      </p:sp>
    </p:spTree>
    <p:extLst>
      <p:ext uri="{BB962C8B-B14F-4D97-AF65-F5344CB8AC3E}">
        <p14:creationId xmlns:p14="http://schemas.microsoft.com/office/powerpoint/2010/main" val="9198405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A2BFBA-EB0C-4671-B982-2967267FAB7E}"/>
              </a:ext>
            </a:extLst>
          </p:cNvPr>
          <p:cNvSpPr>
            <a:spLocks noGrp="1"/>
          </p:cNvSpPr>
          <p:nvPr>
            <p:ph type="title"/>
          </p:nvPr>
        </p:nvSpPr>
        <p:spPr/>
        <p:txBody>
          <a:bodyPr>
            <a:normAutofit/>
          </a:bodyPr>
          <a:lstStyle/>
          <a:p>
            <a:pPr algn="l"/>
            <a:r>
              <a:rPr lang="en-US" sz="2800" dirty="0">
                <a:solidFill>
                  <a:srgbClr val="00B0F0"/>
                </a:solidFill>
              </a:rPr>
              <a:t>15.  If we give, what will happen to us? </a:t>
            </a:r>
          </a:p>
        </p:txBody>
      </p:sp>
      <p:sp>
        <p:nvSpPr>
          <p:cNvPr id="3" name="Text Placeholder 2">
            <a:extLst>
              <a:ext uri="{FF2B5EF4-FFF2-40B4-BE49-F238E27FC236}">
                <a16:creationId xmlns:a16="http://schemas.microsoft.com/office/drawing/2014/main" id="{2393F8A9-BCF7-45D6-9E47-B32F9782982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C0CC1CB-D6AC-4996-AE3B-323489451737}"/>
              </a:ext>
            </a:extLst>
          </p:cNvPr>
          <p:cNvSpPr>
            <a:spLocks noGrp="1"/>
          </p:cNvSpPr>
          <p:nvPr>
            <p:ph sz="half" idx="2"/>
          </p:nvPr>
        </p:nvSpPr>
        <p:spPr>
          <a:xfrm>
            <a:off x="457199" y="1631156"/>
            <a:ext cx="5309527" cy="2963466"/>
          </a:xfrm>
        </p:spPr>
        <p:txBody>
          <a:bodyPr>
            <a:noAutofit/>
          </a:bodyPr>
          <a:lstStyle/>
          <a:p>
            <a:r>
              <a:rPr lang="en-US" sz="2800" b="1" i="1" dirty="0">
                <a:solidFill>
                  <a:srgbClr val="FFC000"/>
                </a:solidFill>
                <a:effectLst>
                  <a:outerShdw blurRad="38100" dist="38100" dir="2700000" algn="tl">
                    <a:srgbClr val="000000">
                      <a:alpha val="43137"/>
                    </a:srgbClr>
                  </a:outerShdw>
                </a:effectLst>
              </a:rPr>
              <a:t>Luke 6:38  </a:t>
            </a:r>
            <a:r>
              <a:rPr lang="en-US" sz="2800" i="1" dirty="0">
                <a:effectLst>
                  <a:outerShdw blurRad="38100" dist="38100" dir="2700000" algn="tl">
                    <a:srgbClr val="000000">
                      <a:alpha val="43137"/>
                    </a:srgbClr>
                  </a:outerShdw>
                </a:effectLst>
              </a:rPr>
              <a:t>Give, and it will be </a:t>
            </a:r>
            <a:r>
              <a:rPr lang="en-US" sz="2800" i="1" u="sng" dirty="0">
                <a:solidFill>
                  <a:srgbClr val="FF9900"/>
                </a:solidFill>
                <a:effectLst>
                  <a:outerShdw blurRad="38100" dist="38100" dir="2700000" algn="tl">
                    <a:srgbClr val="000000">
                      <a:alpha val="43137"/>
                    </a:srgbClr>
                  </a:outerShdw>
                </a:effectLst>
              </a:rPr>
              <a:t>given</a:t>
            </a:r>
            <a:r>
              <a:rPr lang="en-US" sz="2800" i="1" dirty="0">
                <a:effectLst>
                  <a:outerShdw blurRad="38100" dist="38100" dir="2700000" algn="tl">
                    <a:srgbClr val="000000">
                      <a:alpha val="43137"/>
                    </a:srgbClr>
                  </a:outerShdw>
                </a:effectLst>
              </a:rPr>
              <a:t> to you: good measure, pressed down, shaken together, and running over will be put into your bosom.  For with the same measure that you use, it will be measured </a:t>
            </a:r>
            <a:r>
              <a:rPr lang="en-US" sz="2800" i="1" u="sng" dirty="0">
                <a:solidFill>
                  <a:srgbClr val="FF9900"/>
                </a:solidFill>
                <a:effectLst>
                  <a:outerShdw blurRad="38100" dist="38100" dir="2700000" algn="tl">
                    <a:srgbClr val="000000">
                      <a:alpha val="43137"/>
                    </a:srgbClr>
                  </a:outerShdw>
                </a:effectLst>
              </a:rPr>
              <a:t>back</a:t>
            </a:r>
            <a:r>
              <a:rPr lang="en-US" sz="2800" i="1" dirty="0">
                <a:effectLst>
                  <a:outerShdw blurRad="38100" dist="38100" dir="2700000" algn="tl">
                    <a:srgbClr val="000000">
                      <a:alpha val="43137"/>
                    </a:srgbClr>
                  </a:outerShdw>
                </a:effectLst>
              </a:rPr>
              <a:t> to you.</a:t>
            </a:r>
          </a:p>
        </p:txBody>
      </p:sp>
      <p:sp>
        <p:nvSpPr>
          <p:cNvPr id="5" name="Text Placeholder 4">
            <a:extLst>
              <a:ext uri="{FF2B5EF4-FFF2-40B4-BE49-F238E27FC236}">
                <a16:creationId xmlns:a16="http://schemas.microsoft.com/office/drawing/2014/main" id="{F5482BF1-82E6-493E-B2ED-D8AB42DA9E5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7546065-5A33-4D47-9030-ECBB288F84F5}"/>
              </a:ext>
            </a:extLst>
          </p:cNvPr>
          <p:cNvSpPr>
            <a:spLocks noGrp="1"/>
          </p:cNvSpPr>
          <p:nvPr>
            <p:ph sz="quarter" idx="4"/>
          </p:nvPr>
        </p:nvSpPr>
        <p:spPr>
          <a:xfrm>
            <a:off x="6414149" y="1631156"/>
            <a:ext cx="2272652" cy="2963466"/>
          </a:xfrm>
        </p:spPr>
        <p:txBody>
          <a:bodyPr/>
          <a:lstStyle/>
          <a:p>
            <a:endParaRPr lang="en-US" dirty="0"/>
          </a:p>
        </p:txBody>
      </p:sp>
    </p:spTree>
    <p:extLst>
      <p:ext uri="{BB962C8B-B14F-4D97-AF65-F5344CB8AC3E}">
        <p14:creationId xmlns:p14="http://schemas.microsoft.com/office/powerpoint/2010/main" val="24874849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1A5085-213C-434C-BCF8-71B649B34B95}"/>
              </a:ext>
            </a:extLst>
          </p:cNvPr>
          <p:cNvSpPr>
            <a:spLocks noGrp="1"/>
          </p:cNvSpPr>
          <p:nvPr>
            <p:ph type="title"/>
          </p:nvPr>
        </p:nvSpPr>
        <p:spPr/>
        <p:txBody>
          <a:bodyPr>
            <a:normAutofit/>
          </a:bodyPr>
          <a:lstStyle/>
          <a:p>
            <a:pPr algn="l"/>
            <a:r>
              <a:rPr lang="en-US" sz="2800" dirty="0">
                <a:solidFill>
                  <a:srgbClr val="00B0F0"/>
                </a:solidFill>
              </a:rPr>
              <a:t>16.  What kind of a giver does God like? </a:t>
            </a:r>
          </a:p>
        </p:txBody>
      </p:sp>
      <p:sp>
        <p:nvSpPr>
          <p:cNvPr id="3" name="Text Placeholder 2">
            <a:extLst>
              <a:ext uri="{FF2B5EF4-FFF2-40B4-BE49-F238E27FC236}">
                <a16:creationId xmlns:a16="http://schemas.microsoft.com/office/drawing/2014/main" id="{997CB2A6-2D2D-489A-BEA6-D523ED6EDCE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6FEC5163-29BF-4541-AEB3-782A914CA6BC}"/>
              </a:ext>
            </a:extLst>
          </p:cNvPr>
          <p:cNvSpPr>
            <a:spLocks noGrp="1"/>
          </p:cNvSpPr>
          <p:nvPr>
            <p:ph sz="half" idx="2"/>
          </p:nvPr>
        </p:nvSpPr>
        <p:spPr>
          <a:xfrm>
            <a:off x="457199" y="1631156"/>
            <a:ext cx="5296179"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2 Corinthians 9: 7  </a:t>
            </a:r>
            <a:r>
              <a:rPr lang="en-US" sz="2800" i="1" dirty="0">
                <a:effectLst>
                  <a:outerShdw blurRad="38100" dist="38100" dir="2700000" algn="tl">
                    <a:srgbClr val="000000">
                      <a:alpha val="43137"/>
                    </a:srgbClr>
                  </a:outerShdw>
                </a:effectLst>
              </a:rPr>
              <a:t>… God loves a </a:t>
            </a:r>
            <a:r>
              <a:rPr lang="en-US" sz="2800" i="1" u="sng" dirty="0">
                <a:solidFill>
                  <a:srgbClr val="FF9900"/>
                </a:solidFill>
                <a:effectLst>
                  <a:outerShdw blurRad="38100" dist="38100" dir="2700000" algn="tl">
                    <a:srgbClr val="000000">
                      <a:alpha val="43137"/>
                    </a:srgbClr>
                  </a:outerShdw>
                </a:effectLst>
              </a:rPr>
              <a:t>cheerful</a:t>
            </a:r>
            <a:r>
              <a:rPr lang="en-US" sz="2800" i="1" dirty="0">
                <a:effectLst>
                  <a:outerShdw blurRad="38100" dist="38100" dir="2700000" algn="tl">
                    <a:srgbClr val="000000">
                      <a:alpha val="43137"/>
                    </a:srgbClr>
                  </a:outerShdw>
                </a:effectLst>
              </a:rPr>
              <a:t> giver.</a:t>
            </a:r>
          </a:p>
        </p:txBody>
      </p:sp>
      <p:sp>
        <p:nvSpPr>
          <p:cNvPr id="5" name="Text Placeholder 4">
            <a:extLst>
              <a:ext uri="{FF2B5EF4-FFF2-40B4-BE49-F238E27FC236}">
                <a16:creationId xmlns:a16="http://schemas.microsoft.com/office/drawing/2014/main" id="{0DADF388-BD7E-4D36-BCF7-2AB5298C1BA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CB8211C-9C96-4ED1-A4DE-AEBEAA0EAA8D}"/>
              </a:ext>
            </a:extLst>
          </p:cNvPr>
          <p:cNvSpPr>
            <a:spLocks noGrp="1"/>
          </p:cNvSpPr>
          <p:nvPr>
            <p:ph sz="quarter" idx="4"/>
          </p:nvPr>
        </p:nvSpPr>
        <p:spPr>
          <a:xfrm>
            <a:off x="7949273" y="1631156"/>
            <a:ext cx="737528" cy="2963466"/>
          </a:xfrm>
        </p:spPr>
        <p:txBody>
          <a:bodyPr/>
          <a:lstStyle/>
          <a:p>
            <a:endParaRPr lang="en-US" dirty="0"/>
          </a:p>
        </p:txBody>
      </p:sp>
    </p:spTree>
    <p:extLst>
      <p:ext uri="{BB962C8B-B14F-4D97-AF65-F5344CB8AC3E}">
        <p14:creationId xmlns:p14="http://schemas.microsoft.com/office/powerpoint/2010/main" val="5162238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Image result for three angels message">
            <a:extLst>
              <a:ext uri="{FF2B5EF4-FFF2-40B4-BE49-F238E27FC236}">
                <a16:creationId xmlns:a16="http://schemas.microsoft.com/office/drawing/2014/main" id="{3A313D8C-0AE5-43D1-B270-FBEAD6A09D4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200400" y="0"/>
            <a:ext cx="5943600" cy="5143498"/>
          </a:xfrm>
          <a:prstGeom prst="rect">
            <a:avLst/>
          </a:prstGeom>
          <a:noFill/>
          <a:ln>
            <a:noFill/>
          </a:ln>
        </p:spPr>
      </p:pic>
      <p:sp>
        <p:nvSpPr>
          <p:cNvPr id="2" name="Content Placeholder 1">
            <a:extLst>
              <a:ext uri="{FF2B5EF4-FFF2-40B4-BE49-F238E27FC236}">
                <a16:creationId xmlns:a16="http://schemas.microsoft.com/office/drawing/2014/main" id="{AE38A4E8-1176-4BE2-BD45-5BCDEB2A63AE}"/>
              </a:ext>
            </a:extLst>
          </p:cNvPr>
          <p:cNvSpPr>
            <a:spLocks noGrp="1"/>
          </p:cNvSpPr>
          <p:nvPr>
            <p:ph sz="half" idx="1"/>
          </p:nvPr>
        </p:nvSpPr>
        <p:spPr/>
        <p:txBody>
          <a:bodyPr/>
          <a:lstStyle/>
          <a:p>
            <a:endParaRPr lang="en-US"/>
          </a:p>
        </p:txBody>
      </p:sp>
      <p:sp>
        <p:nvSpPr>
          <p:cNvPr id="3" name="Picture Placeholder 2">
            <a:extLst>
              <a:ext uri="{FF2B5EF4-FFF2-40B4-BE49-F238E27FC236}">
                <a16:creationId xmlns:a16="http://schemas.microsoft.com/office/drawing/2014/main" id="{364866E6-44C7-4CFE-A2ED-80AE8A1E8141}"/>
              </a:ext>
            </a:extLst>
          </p:cNvPr>
          <p:cNvSpPr>
            <a:spLocks noGrp="1"/>
          </p:cNvSpPr>
          <p:nvPr>
            <p:ph type="pic" sz="quarter" idx="14"/>
          </p:nvPr>
        </p:nvSpPr>
        <p:spPr/>
      </p:sp>
      <p:sp>
        <p:nvSpPr>
          <p:cNvPr id="4" name="Title 3">
            <a:extLst>
              <a:ext uri="{FF2B5EF4-FFF2-40B4-BE49-F238E27FC236}">
                <a16:creationId xmlns:a16="http://schemas.microsoft.com/office/drawing/2014/main" id="{CE5C8E08-B6F1-46CA-BBF4-F36D483CCFC2}"/>
              </a:ext>
            </a:extLst>
          </p:cNvPr>
          <p:cNvSpPr>
            <a:spLocks noGrp="1"/>
          </p:cNvSpPr>
          <p:nvPr>
            <p:ph type="title"/>
          </p:nvPr>
        </p:nvSpPr>
        <p:spPr/>
        <p:txBody>
          <a:bodyPr/>
          <a:lstStyle/>
          <a:p>
            <a:r>
              <a:rPr lang="en-US" i="1" dirty="0"/>
              <a:t>By Jorge </a:t>
            </a:r>
            <a:r>
              <a:rPr lang="en-US" i="1" dirty="0" err="1"/>
              <a:t>Baute</a:t>
            </a:r>
            <a:endParaRPr lang="en-US" i="1" dirty="0"/>
          </a:p>
        </p:txBody>
      </p:sp>
      <p:sp>
        <p:nvSpPr>
          <p:cNvPr id="5" name="Content Placeholder 4">
            <a:extLst>
              <a:ext uri="{FF2B5EF4-FFF2-40B4-BE49-F238E27FC236}">
                <a16:creationId xmlns:a16="http://schemas.microsoft.com/office/drawing/2014/main" id="{BFC6A406-2B6F-4694-8C3D-B5E7396982F2}"/>
              </a:ext>
            </a:extLst>
          </p:cNvPr>
          <p:cNvSpPr>
            <a:spLocks noGrp="1"/>
          </p:cNvSpPr>
          <p:nvPr>
            <p:ph idx="13"/>
          </p:nvPr>
        </p:nvSpPr>
        <p:spPr>
          <a:xfrm>
            <a:off x="457200" y="288750"/>
            <a:ext cx="5169363" cy="3394472"/>
          </a:xfrm>
        </p:spPr>
        <p:txBody>
          <a:bodyPr>
            <a:normAutofit/>
          </a:bodyPr>
          <a:lstStyle/>
          <a:p>
            <a:r>
              <a:rPr lang="en-US" sz="4000" b="1" dirty="0">
                <a:solidFill>
                  <a:srgbClr val="FFC000"/>
                </a:solidFill>
                <a:effectLst>
                  <a:outerShdw blurRad="38100" dist="38100" dir="2700000" algn="tl">
                    <a:srgbClr val="000000">
                      <a:alpha val="43137"/>
                    </a:srgbClr>
                  </a:outerShdw>
                </a:effectLst>
              </a:rPr>
              <a:t>Sharing the Sanctuary Message With The World</a:t>
            </a:r>
          </a:p>
          <a:p>
            <a:endParaRPr lang="en-US" sz="4000" b="1" dirty="0">
              <a:solidFill>
                <a:srgbClr val="FFC000"/>
              </a:solidFill>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(Using the Sanctuary Plan)</a:t>
            </a:r>
          </a:p>
        </p:txBody>
      </p:sp>
    </p:spTree>
    <p:extLst>
      <p:ext uri="{BB962C8B-B14F-4D97-AF65-F5344CB8AC3E}">
        <p14:creationId xmlns:p14="http://schemas.microsoft.com/office/powerpoint/2010/main" val="10858761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D0E404-3BB6-4D81-BC39-6FBA0C90A757}"/>
              </a:ext>
            </a:extLst>
          </p:cNvPr>
          <p:cNvSpPr>
            <a:spLocks noGrp="1"/>
          </p:cNvSpPr>
          <p:nvPr>
            <p:ph type="title"/>
          </p:nvPr>
        </p:nvSpPr>
        <p:spPr/>
        <p:txBody>
          <a:bodyPr>
            <a:noAutofit/>
          </a:bodyPr>
          <a:lstStyle/>
          <a:p>
            <a:pPr algn="l"/>
            <a:r>
              <a:rPr lang="en-US" sz="2800" dirty="0">
                <a:solidFill>
                  <a:srgbClr val="00B0F0"/>
                </a:solidFill>
              </a:rPr>
              <a:t>17.  Does life really consist of the possession of things? </a:t>
            </a:r>
          </a:p>
        </p:txBody>
      </p:sp>
      <p:sp>
        <p:nvSpPr>
          <p:cNvPr id="3" name="Text Placeholder 2">
            <a:extLst>
              <a:ext uri="{FF2B5EF4-FFF2-40B4-BE49-F238E27FC236}">
                <a16:creationId xmlns:a16="http://schemas.microsoft.com/office/drawing/2014/main" id="{5B4DCB73-AE26-4688-BB3E-462AB10AF75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04FC196-18E2-45D3-AFAF-DDBFD287C199}"/>
              </a:ext>
            </a:extLst>
          </p:cNvPr>
          <p:cNvSpPr>
            <a:spLocks noGrp="1"/>
          </p:cNvSpPr>
          <p:nvPr>
            <p:ph sz="half" idx="2"/>
          </p:nvPr>
        </p:nvSpPr>
        <p:spPr>
          <a:xfrm>
            <a:off x="457200" y="1631156"/>
            <a:ext cx="5229434" cy="2963466"/>
          </a:xfrm>
        </p:spPr>
        <p:txBody>
          <a:bodyPr>
            <a:normAutofit/>
          </a:bodyPr>
          <a:lstStyle/>
          <a:p>
            <a:r>
              <a:rPr lang="en-US" sz="2800" b="1" i="1" dirty="0">
                <a:solidFill>
                  <a:srgbClr val="FFC000"/>
                </a:solidFill>
                <a:effectLst>
                  <a:outerShdw blurRad="38100" dist="38100" dir="2700000" algn="tl">
                    <a:srgbClr val="000000">
                      <a:alpha val="43137"/>
                    </a:srgbClr>
                  </a:outerShdw>
                </a:effectLst>
              </a:rPr>
              <a:t>Luke 12:15  </a:t>
            </a:r>
            <a:r>
              <a:rPr lang="en-US" sz="2800" i="1" dirty="0">
                <a:effectLst>
                  <a:outerShdw blurRad="38100" dist="38100" dir="2700000" algn="tl">
                    <a:srgbClr val="000000">
                      <a:alpha val="43137"/>
                    </a:srgbClr>
                  </a:outerShdw>
                </a:effectLst>
              </a:rPr>
              <a:t>…for one's life does </a:t>
            </a:r>
            <a:r>
              <a:rPr lang="en-US" sz="2800" i="1" u="sng" dirty="0">
                <a:solidFill>
                  <a:srgbClr val="FF9900"/>
                </a:solidFill>
                <a:effectLst>
                  <a:outerShdw blurRad="38100" dist="38100" dir="2700000" algn="tl">
                    <a:srgbClr val="000000">
                      <a:alpha val="43137"/>
                    </a:srgbClr>
                  </a:outerShdw>
                </a:effectLst>
              </a:rPr>
              <a:t>not</a:t>
            </a:r>
            <a:r>
              <a:rPr lang="en-US" sz="2800" i="1" dirty="0">
                <a:effectLst>
                  <a:outerShdw blurRad="38100" dist="38100" dir="2700000" algn="tl">
                    <a:srgbClr val="000000">
                      <a:alpha val="43137"/>
                    </a:srgbClr>
                  </a:outerShdw>
                </a:effectLst>
              </a:rPr>
              <a:t> consist in the abundance of the things he possesses.</a:t>
            </a:r>
          </a:p>
        </p:txBody>
      </p:sp>
      <p:sp>
        <p:nvSpPr>
          <p:cNvPr id="5" name="Text Placeholder 4">
            <a:extLst>
              <a:ext uri="{FF2B5EF4-FFF2-40B4-BE49-F238E27FC236}">
                <a16:creationId xmlns:a16="http://schemas.microsoft.com/office/drawing/2014/main" id="{84A1FD15-1AB5-45D6-A7A1-6F68CBA6090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06A1B9D-D61F-4DEF-B8C3-516459D52FB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2078047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17D950-B604-4C6F-9ECE-7190764914A6}"/>
              </a:ext>
            </a:extLst>
          </p:cNvPr>
          <p:cNvSpPr>
            <a:spLocks noGrp="1"/>
          </p:cNvSpPr>
          <p:nvPr>
            <p:ph type="title"/>
          </p:nvPr>
        </p:nvSpPr>
        <p:spPr/>
        <p:txBody>
          <a:bodyPr>
            <a:noAutofit/>
          </a:bodyPr>
          <a:lstStyle/>
          <a:p>
            <a:pPr algn="l"/>
            <a:r>
              <a:rPr lang="en-US" sz="2800" dirty="0">
                <a:solidFill>
                  <a:srgbClr val="00B0F0"/>
                </a:solidFill>
              </a:rPr>
              <a:t>18.  Should a Christian be worried about having the vital necessities of life?</a:t>
            </a:r>
          </a:p>
        </p:txBody>
      </p:sp>
      <p:sp>
        <p:nvSpPr>
          <p:cNvPr id="3" name="Text Placeholder 2">
            <a:extLst>
              <a:ext uri="{FF2B5EF4-FFF2-40B4-BE49-F238E27FC236}">
                <a16:creationId xmlns:a16="http://schemas.microsoft.com/office/drawing/2014/main" id="{3695DB52-A0AD-43E4-8B40-81AEC00EB74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5F0D3C2-B850-4742-8ED5-F149D9A63538}"/>
              </a:ext>
            </a:extLst>
          </p:cNvPr>
          <p:cNvSpPr>
            <a:spLocks noGrp="1"/>
          </p:cNvSpPr>
          <p:nvPr>
            <p:ph sz="half" idx="2"/>
          </p:nvPr>
        </p:nvSpPr>
        <p:spPr>
          <a:xfrm>
            <a:off x="457200" y="1151335"/>
            <a:ext cx="5242782" cy="3992165"/>
          </a:xfrm>
        </p:spPr>
        <p:txBody>
          <a:bodyPr>
            <a:normAutofit lnSpcReduction="10000"/>
          </a:bodyPr>
          <a:lstStyle/>
          <a:p>
            <a:r>
              <a:rPr lang="en-US" sz="2700" b="1" i="1" dirty="0">
                <a:solidFill>
                  <a:srgbClr val="FFC000"/>
                </a:solidFill>
                <a:effectLst>
                  <a:outerShdw blurRad="38100" dist="38100" dir="2700000" algn="tl">
                    <a:srgbClr val="000000">
                      <a:alpha val="43137"/>
                    </a:srgbClr>
                  </a:outerShdw>
                </a:effectLst>
              </a:rPr>
              <a:t>Luke 12:22-30  </a:t>
            </a:r>
            <a:r>
              <a:rPr lang="en-US" sz="2700" i="1" dirty="0">
                <a:solidFill>
                  <a:schemeClr val="bg1"/>
                </a:solidFill>
                <a:effectLst>
                  <a:outerShdw blurRad="38100" dist="38100" dir="2700000" algn="tl">
                    <a:srgbClr val="000000">
                      <a:alpha val="43137"/>
                    </a:srgbClr>
                  </a:outerShdw>
                </a:effectLst>
              </a:rPr>
              <a:t>Then </a:t>
            </a:r>
            <a:r>
              <a:rPr lang="en-US" sz="2700" i="1" dirty="0">
                <a:effectLst>
                  <a:outerShdw blurRad="38100" dist="38100" dir="2700000" algn="tl">
                    <a:srgbClr val="000000">
                      <a:alpha val="43137"/>
                    </a:srgbClr>
                  </a:outerShdw>
                </a:effectLst>
              </a:rPr>
              <a:t>He said to His disciples, "Therefore I say to you, </a:t>
            </a:r>
            <a:r>
              <a:rPr lang="en-US" sz="2700" i="1" u="sng" dirty="0">
                <a:solidFill>
                  <a:srgbClr val="FF9900"/>
                </a:solidFill>
                <a:effectLst>
                  <a:outerShdw blurRad="38100" dist="38100" dir="2700000" algn="tl">
                    <a:srgbClr val="000000">
                      <a:alpha val="43137"/>
                    </a:srgbClr>
                  </a:outerShdw>
                </a:effectLst>
              </a:rPr>
              <a:t>do not </a:t>
            </a:r>
            <a:r>
              <a:rPr lang="en-US" sz="2700" i="1" dirty="0">
                <a:effectLst>
                  <a:outerShdw blurRad="38100" dist="38100" dir="2700000" algn="tl">
                    <a:srgbClr val="000000">
                      <a:alpha val="43137"/>
                    </a:srgbClr>
                  </a:outerShdw>
                </a:effectLst>
              </a:rPr>
              <a:t>worry about your life, what you will eat; nor about the body, what you will put on.  Life is more than food, and the body is more than clothing.   Consider the ravens, for they neither sow nor reap, which have neither storehouse nor barn; and God </a:t>
            </a:r>
            <a:r>
              <a:rPr lang="en-US" sz="2700" i="1">
                <a:effectLst>
                  <a:outerShdw blurRad="38100" dist="38100" dir="2700000" algn="tl">
                    <a:srgbClr val="000000">
                      <a:alpha val="43137"/>
                    </a:srgbClr>
                  </a:outerShdw>
                </a:effectLst>
              </a:rPr>
              <a:t>feeds them… </a:t>
            </a:r>
            <a:endParaRPr lang="en-US" sz="2700" i="1"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7E5A0676-86D9-4AAE-B21B-EA88121F1C9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F9F312DB-EA5F-47F6-BF56-FD97ABBC1556}"/>
              </a:ext>
            </a:extLst>
          </p:cNvPr>
          <p:cNvSpPr>
            <a:spLocks noGrp="1"/>
          </p:cNvSpPr>
          <p:nvPr>
            <p:ph sz="quarter" idx="4"/>
          </p:nvPr>
        </p:nvSpPr>
        <p:spPr>
          <a:xfrm>
            <a:off x="6621057" y="1631156"/>
            <a:ext cx="2065744" cy="2963466"/>
          </a:xfrm>
        </p:spPr>
        <p:txBody>
          <a:bodyPr>
            <a:normAutofit lnSpcReduction="10000"/>
          </a:bodyPr>
          <a:lstStyle/>
          <a:p>
            <a:endParaRPr lang="en-US" dirty="0"/>
          </a:p>
        </p:txBody>
      </p:sp>
    </p:spTree>
    <p:extLst>
      <p:ext uri="{BB962C8B-B14F-4D97-AF65-F5344CB8AC3E}">
        <p14:creationId xmlns:p14="http://schemas.microsoft.com/office/powerpoint/2010/main" val="3533708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37B84-750D-472E-B37A-80609A5E8DCD}"/>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5B4C3EA-8D21-4CA9-8829-CDCAEAF656E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020D2FF6-7839-41EE-8BAA-823B4FD290E3}"/>
              </a:ext>
            </a:extLst>
          </p:cNvPr>
          <p:cNvSpPr>
            <a:spLocks noGrp="1"/>
          </p:cNvSpPr>
          <p:nvPr>
            <p:ph sz="half" idx="2"/>
          </p:nvPr>
        </p:nvSpPr>
        <p:spPr>
          <a:xfrm>
            <a:off x="457200" y="867679"/>
            <a:ext cx="5469714" cy="4204905"/>
          </a:xfrm>
        </p:spPr>
        <p:txBody>
          <a:bodyPr>
            <a:noAutofit/>
          </a:bodyPr>
          <a:lstStyle/>
          <a:p>
            <a:r>
              <a:rPr lang="en-US" sz="2700" i="1" dirty="0">
                <a:effectLst>
                  <a:outerShdw blurRad="38100" dist="38100" dir="2700000" algn="tl">
                    <a:srgbClr val="000000">
                      <a:alpha val="43137"/>
                    </a:srgbClr>
                  </a:outerShdw>
                </a:effectLst>
              </a:rPr>
              <a:t>Of how much more value are </a:t>
            </a:r>
            <a:r>
              <a:rPr lang="en-US" sz="2700" i="1" u="sng" dirty="0">
                <a:solidFill>
                  <a:srgbClr val="FF9900"/>
                </a:solidFill>
                <a:effectLst>
                  <a:outerShdw blurRad="38100" dist="38100" dir="2700000" algn="tl">
                    <a:srgbClr val="000000">
                      <a:alpha val="43137"/>
                    </a:srgbClr>
                  </a:outerShdw>
                </a:effectLst>
              </a:rPr>
              <a:t>you</a:t>
            </a:r>
            <a:r>
              <a:rPr lang="en-US" sz="2700" i="1" dirty="0">
                <a:effectLst>
                  <a:outerShdw blurRad="38100" dist="38100" dir="2700000" algn="tl">
                    <a:srgbClr val="000000">
                      <a:alpha val="43137"/>
                    </a:srgbClr>
                  </a:outerShdw>
                </a:effectLst>
              </a:rPr>
              <a:t> than the birds?   And which of you by </a:t>
            </a:r>
            <a:r>
              <a:rPr lang="en-US" sz="2700" i="1" u="sng" dirty="0">
                <a:solidFill>
                  <a:srgbClr val="FF9900"/>
                </a:solidFill>
                <a:effectLst>
                  <a:outerShdw blurRad="38100" dist="38100" dir="2700000" algn="tl">
                    <a:srgbClr val="000000">
                      <a:alpha val="43137"/>
                    </a:srgbClr>
                  </a:outerShdw>
                </a:effectLst>
              </a:rPr>
              <a:t>worrying</a:t>
            </a:r>
            <a:r>
              <a:rPr lang="en-US" sz="2700" i="1" dirty="0">
                <a:effectLst>
                  <a:outerShdw blurRad="38100" dist="38100" dir="2700000" algn="tl">
                    <a:srgbClr val="000000">
                      <a:alpha val="43137"/>
                    </a:srgbClr>
                  </a:outerShdw>
                </a:effectLst>
              </a:rPr>
              <a:t> can add one cubit to his stature?  If you then are not able to do the least, why are you anxious for the rest?  Consider the lilies, how they grow: they neither toil nor spin; and yet I say to you, even Solomon in all his glory was not arrayed like one of these</a:t>
            </a:r>
            <a:r>
              <a:rPr lang="en-US" sz="2700" i="1" dirty="0"/>
              <a:t>. </a:t>
            </a:r>
          </a:p>
        </p:txBody>
      </p:sp>
      <p:sp>
        <p:nvSpPr>
          <p:cNvPr id="5" name="Text Placeholder 4">
            <a:extLst>
              <a:ext uri="{FF2B5EF4-FFF2-40B4-BE49-F238E27FC236}">
                <a16:creationId xmlns:a16="http://schemas.microsoft.com/office/drawing/2014/main" id="{B3900EC9-166A-459B-A6EB-8E1FA6B479D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A91A26F-B58C-4C89-8C70-C4791758BDB0}"/>
              </a:ext>
            </a:extLst>
          </p:cNvPr>
          <p:cNvSpPr>
            <a:spLocks noGrp="1"/>
          </p:cNvSpPr>
          <p:nvPr>
            <p:ph sz="quarter" idx="4"/>
          </p:nvPr>
        </p:nvSpPr>
        <p:spPr>
          <a:xfrm>
            <a:off x="6694476" y="1631156"/>
            <a:ext cx="1992325" cy="2963466"/>
          </a:xfrm>
        </p:spPr>
        <p:txBody>
          <a:bodyPr>
            <a:normAutofit/>
          </a:bodyPr>
          <a:lstStyle/>
          <a:p>
            <a:endParaRPr lang="en-US" dirty="0"/>
          </a:p>
        </p:txBody>
      </p:sp>
    </p:spTree>
    <p:extLst>
      <p:ext uri="{BB962C8B-B14F-4D97-AF65-F5344CB8AC3E}">
        <p14:creationId xmlns:p14="http://schemas.microsoft.com/office/powerpoint/2010/main" val="11265826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0549DB-535C-4BA3-BF89-E7E80C4DA4A1}"/>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DB7D4A5D-44AA-4864-A4D4-5456FA7CA55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36825F4-4506-409D-A230-EE6050A978F5}"/>
              </a:ext>
            </a:extLst>
          </p:cNvPr>
          <p:cNvSpPr>
            <a:spLocks noGrp="1"/>
          </p:cNvSpPr>
          <p:nvPr>
            <p:ph sz="half" idx="2"/>
          </p:nvPr>
        </p:nvSpPr>
        <p:spPr>
          <a:xfrm>
            <a:off x="457199" y="774236"/>
            <a:ext cx="5316201" cy="4369264"/>
          </a:xfrm>
        </p:spPr>
        <p:txBody>
          <a:bodyPr>
            <a:normAutofit lnSpcReduction="10000"/>
          </a:bodyPr>
          <a:lstStyle/>
          <a:p>
            <a:r>
              <a:rPr lang="en-US" sz="2700" i="1" dirty="0">
                <a:effectLst>
                  <a:outerShdw blurRad="38100" dist="38100" dir="2700000" algn="tl">
                    <a:srgbClr val="000000">
                      <a:alpha val="43137"/>
                    </a:srgbClr>
                  </a:outerShdw>
                </a:effectLst>
              </a:rPr>
              <a:t>If then God so clothes the grass, which today is in the field and tomorrow is thrown into the oven, how much more will He clothe </a:t>
            </a:r>
            <a:r>
              <a:rPr lang="en-US" sz="2700" i="1" u="sng" dirty="0">
                <a:solidFill>
                  <a:srgbClr val="FF9900"/>
                </a:solidFill>
                <a:effectLst>
                  <a:outerShdw blurRad="38100" dist="38100" dir="2700000" algn="tl">
                    <a:srgbClr val="000000">
                      <a:alpha val="43137"/>
                    </a:srgbClr>
                  </a:outerShdw>
                </a:effectLst>
              </a:rPr>
              <a:t>you</a:t>
            </a:r>
            <a:r>
              <a:rPr lang="en-US" sz="2700" i="1" dirty="0">
                <a:effectLst>
                  <a:outerShdw blurRad="38100" dist="38100" dir="2700000" algn="tl">
                    <a:srgbClr val="000000">
                      <a:alpha val="43137"/>
                    </a:srgbClr>
                  </a:outerShdw>
                </a:effectLst>
              </a:rPr>
              <a:t>, O you of little faith?  And do not seek what you should eat or what you should drink, nor have an anxious mind.  For all these things the nations of the world seek after, and your Father </a:t>
            </a:r>
            <a:r>
              <a:rPr lang="en-US" sz="2700" i="1" u="sng" dirty="0">
                <a:solidFill>
                  <a:srgbClr val="FF9900"/>
                </a:solidFill>
                <a:effectLst>
                  <a:outerShdw blurRad="38100" dist="38100" dir="2700000" algn="tl">
                    <a:srgbClr val="000000">
                      <a:alpha val="43137"/>
                    </a:srgbClr>
                  </a:outerShdw>
                </a:effectLst>
              </a:rPr>
              <a:t>knows</a:t>
            </a:r>
            <a:r>
              <a:rPr lang="en-US" sz="2700" i="1" dirty="0">
                <a:effectLst>
                  <a:outerShdw blurRad="38100" dist="38100" dir="2700000" algn="tl">
                    <a:srgbClr val="000000">
                      <a:alpha val="43137"/>
                    </a:srgbClr>
                  </a:outerShdw>
                </a:effectLst>
              </a:rPr>
              <a:t> that you need these things.</a:t>
            </a:r>
          </a:p>
          <a:p>
            <a:endParaRPr lang="en-US" dirty="0"/>
          </a:p>
        </p:txBody>
      </p:sp>
      <p:sp>
        <p:nvSpPr>
          <p:cNvPr id="5" name="Text Placeholder 4">
            <a:extLst>
              <a:ext uri="{FF2B5EF4-FFF2-40B4-BE49-F238E27FC236}">
                <a16:creationId xmlns:a16="http://schemas.microsoft.com/office/drawing/2014/main" id="{FE6D1729-4BEA-4696-B097-A05F1DFF16D0}"/>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F4BF9DA-5279-47FF-B900-085749A8A2C8}"/>
              </a:ext>
            </a:extLst>
          </p:cNvPr>
          <p:cNvSpPr>
            <a:spLocks noGrp="1"/>
          </p:cNvSpPr>
          <p:nvPr>
            <p:ph sz="quarter" idx="4"/>
          </p:nvPr>
        </p:nvSpPr>
        <p:spPr>
          <a:xfrm>
            <a:off x="6881361" y="1631156"/>
            <a:ext cx="1805440" cy="2963466"/>
          </a:xfrm>
        </p:spPr>
        <p:txBody>
          <a:bodyPr>
            <a:normAutofit lnSpcReduction="10000"/>
          </a:bodyPr>
          <a:lstStyle/>
          <a:p>
            <a:endParaRPr lang="en-US" dirty="0"/>
          </a:p>
        </p:txBody>
      </p:sp>
    </p:spTree>
    <p:extLst>
      <p:ext uri="{BB962C8B-B14F-4D97-AF65-F5344CB8AC3E}">
        <p14:creationId xmlns:p14="http://schemas.microsoft.com/office/powerpoint/2010/main" val="3067487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3E8BD7-F889-4036-A78A-586F19C1F19D}"/>
              </a:ext>
            </a:extLst>
          </p:cNvPr>
          <p:cNvSpPr>
            <a:spLocks noGrp="1"/>
          </p:cNvSpPr>
          <p:nvPr>
            <p:ph type="title"/>
          </p:nvPr>
        </p:nvSpPr>
        <p:spPr/>
        <p:txBody>
          <a:bodyPr>
            <a:normAutofit/>
          </a:bodyPr>
          <a:lstStyle/>
          <a:p>
            <a:pPr algn="l"/>
            <a:r>
              <a:rPr lang="en-US" sz="2800" dirty="0">
                <a:solidFill>
                  <a:srgbClr val="00B0F0"/>
                </a:solidFill>
              </a:rPr>
              <a:t>19.  What should the Christian seek first? </a:t>
            </a:r>
          </a:p>
        </p:txBody>
      </p:sp>
      <p:sp>
        <p:nvSpPr>
          <p:cNvPr id="3" name="Text Placeholder 2">
            <a:extLst>
              <a:ext uri="{FF2B5EF4-FFF2-40B4-BE49-F238E27FC236}">
                <a16:creationId xmlns:a16="http://schemas.microsoft.com/office/drawing/2014/main" id="{484F1503-B5D0-4B2A-AFAA-1290C94BE143}"/>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CDC013D-1263-4156-BC3C-EBC0664B021A}"/>
              </a:ext>
            </a:extLst>
          </p:cNvPr>
          <p:cNvSpPr>
            <a:spLocks noGrp="1"/>
          </p:cNvSpPr>
          <p:nvPr>
            <p:ph sz="half" idx="2"/>
          </p:nvPr>
        </p:nvSpPr>
        <p:spPr>
          <a:xfrm>
            <a:off x="457200" y="1631156"/>
            <a:ext cx="5329550" cy="2963466"/>
          </a:xfrm>
        </p:spPr>
        <p:txBody>
          <a:bodyPr>
            <a:normAutofit/>
          </a:bodyPr>
          <a:lstStyle/>
          <a:p>
            <a:r>
              <a:rPr lang="en-US" sz="2800" i="1" dirty="0">
                <a:solidFill>
                  <a:srgbClr val="FFC000"/>
                </a:solidFill>
                <a:effectLst>
                  <a:outerShdw blurRad="38100" dist="38100" dir="2700000" algn="tl">
                    <a:srgbClr val="000000">
                      <a:alpha val="43137"/>
                    </a:srgbClr>
                  </a:outerShdw>
                </a:effectLst>
              </a:rPr>
              <a:t>Matthew 6:33  </a:t>
            </a:r>
            <a:r>
              <a:rPr lang="en-US" sz="2800" i="1" dirty="0">
                <a:effectLst>
                  <a:outerShdw blurRad="38100" dist="38100" dir="2700000" algn="tl">
                    <a:srgbClr val="000000">
                      <a:alpha val="43137"/>
                    </a:srgbClr>
                  </a:outerShdw>
                </a:effectLst>
              </a:rPr>
              <a:t>But seek</a:t>
            </a:r>
            <a:r>
              <a:rPr lang="en-US" sz="2800" i="1" dirty="0">
                <a:solidFill>
                  <a:srgbClr val="FF99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first</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 kingdom of God and His righteousness, and</a:t>
            </a:r>
            <a:r>
              <a:rPr lang="en-US" sz="2800" i="1" dirty="0">
                <a:solidFill>
                  <a:srgbClr val="FF99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all</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these things shall be added to you.</a:t>
            </a:r>
          </a:p>
        </p:txBody>
      </p:sp>
      <p:sp>
        <p:nvSpPr>
          <p:cNvPr id="5" name="Text Placeholder 4">
            <a:extLst>
              <a:ext uri="{FF2B5EF4-FFF2-40B4-BE49-F238E27FC236}">
                <a16:creationId xmlns:a16="http://schemas.microsoft.com/office/drawing/2014/main" id="{671642EA-CE51-4D0F-A480-5554AB3D2C0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F7475B1-E77F-4668-BDA1-6E4F23D9680D}"/>
              </a:ext>
            </a:extLst>
          </p:cNvPr>
          <p:cNvSpPr>
            <a:spLocks noGrp="1"/>
          </p:cNvSpPr>
          <p:nvPr>
            <p:ph sz="quarter" idx="4"/>
          </p:nvPr>
        </p:nvSpPr>
        <p:spPr>
          <a:xfrm>
            <a:off x="6761220" y="1631156"/>
            <a:ext cx="1925581" cy="2963466"/>
          </a:xfrm>
        </p:spPr>
        <p:txBody>
          <a:bodyPr/>
          <a:lstStyle/>
          <a:p>
            <a:endParaRPr lang="en-US" dirty="0"/>
          </a:p>
        </p:txBody>
      </p:sp>
    </p:spTree>
    <p:extLst>
      <p:ext uri="{BB962C8B-B14F-4D97-AF65-F5344CB8AC3E}">
        <p14:creationId xmlns:p14="http://schemas.microsoft.com/office/powerpoint/2010/main" val="15342445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43D31-E724-4B9B-84BD-C984ECC96CCB}"/>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1FE52D04-74DD-441E-B11E-8BC2506C3224}"/>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622A167-FC32-4DD4-99B9-4BDD6360BDDD}"/>
              </a:ext>
            </a:extLst>
          </p:cNvPr>
          <p:cNvSpPr>
            <a:spLocks noGrp="1"/>
          </p:cNvSpPr>
          <p:nvPr>
            <p:ph sz="half" idx="2"/>
          </p:nvPr>
        </p:nvSpPr>
        <p:spPr>
          <a:xfrm>
            <a:off x="457199" y="1151335"/>
            <a:ext cx="5276155" cy="3443287"/>
          </a:xfrm>
        </p:spPr>
        <p:txBody>
          <a:bodyPr>
            <a:normAutofit/>
          </a:bodyPr>
          <a:lstStyle/>
          <a:p>
            <a:r>
              <a:rPr lang="en-US" sz="2800" i="1" dirty="0">
                <a:solidFill>
                  <a:srgbClr val="FF9900"/>
                </a:solidFill>
              </a:rPr>
              <a:t>Is it your desire to be a part of God's remnant people, and to support the worldwide proclamation of the everlasting gospel with the gifts (as meager as they may seem to you) our loving Master has given you?</a:t>
            </a:r>
          </a:p>
        </p:txBody>
      </p:sp>
      <p:sp>
        <p:nvSpPr>
          <p:cNvPr id="5" name="Text Placeholder 4">
            <a:extLst>
              <a:ext uri="{FF2B5EF4-FFF2-40B4-BE49-F238E27FC236}">
                <a16:creationId xmlns:a16="http://schemas.microsoft.com/office/drawing/2014/main" id="{4A7D6731-5DE3-4284-8AE1-515142F48DD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8747587-6014-4257-9CE7-94A497584CA2}"/>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32336616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062B8D-1CAB-4991-AAAA-A201BCA02A27}"/>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  What did Jesus say must happen before the end shall come?</a:t>
            </a:r>
            <a:br>
              <a:rPr lang="en-US" dirty="0">
                <a:effectLst/>
              </a:rPr>
            </a:br>
            <a:endParaRPr lang="en-US" dirty="0"/>
          </a:p>
        </p:txBody>
      </p:sp>
      <p:sp>
        <p:nvSpPr>
          <p:cNvPr id="3" name="Text Placeholder 2">
            <a:extLst>
              <a:ext uri="{FF2B5EF4-FFF2-40B4-BE49-F238E27FC236}">
                <a16:creationId xmlns:a16="http://schemas.microsoft.com/office/drawing/2014/main" id="{1D2FE230-A057-4475-A2B8-39626C9A28F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F544AF5-5AE9-4CD2-BF93-CC26A919F547}"/>
              </a:ext>
            </a:extLst>
          </p:cNvPr>
          <p:cNvSpPr>
            <a:spLocks noGrp="1"/>
          </p:cNvSpPr>
          <p:nvPr>
            <p:ph sz="half" idx="2"/>
          </p:nvPr>
        </p:nvSpPr>
        <p:spPr>
          <a:xfrm>
            <a:off x="457200" y="1631156"/>
            <a:ext cx="5262806" cy="2963466"/>
          </a:xfrm>
        </p:spPr>
        <p:txBody>
          <a:bodyPr/>
          <a:lstStyle/>
          <a:p>
            <a:r>
              <a:rPr lang="en-US" sz="3200" b="1" i="1" dirty="0">
                <a:solidFill>
                  <a:srgbClr val="FFC000"/>
                </a:solidFill>
                <a:effectLst>
                  <a:outerShdw blurRad="38100" dist="38100" dir="2700000" algn="tl">
                    <a:srgbClr val="000000">
                      <a:alpha val="43137"/>
                    </a:srgbClr>
                  </a:outerShdw>
                </a:effectLst>
              </a:rPr>
              <a:t>Matthew 24:14</a:t>
            </a:r>
            <a:r>
              <a:rPr lang="en-US" sz="3200" b="1" dirty="0">
                <a:solidFill>
                  <a:srgbClr val="FFC000"/>
                </a:solidFill>
                <a:effectLst>
                  <a:outerShdw blurRad="38100" dist="38100" dir="2700000" algn="tl">
                    <a:srgbClr val="000000">
                      <a:alpha val="43137"/>
                    </a:srgbClr>
                  </a:outerShdw>
                </a:effectLst>
              </a:rPr>
              <a:t> </a:t>
            </a:r>
            <a:r>
              <a:rPr lang="en-US" sz="3200" i="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And this gospel of the kingdom will be preached in </a:t>
            </a:r>
            <a:r>
              <a:rPr lang="en-US" sz="3200" i="1" u="sng" dirty="0">
                <a:solidFill>
                  <a:srgbClr val="FF9900"/>
                </a:solidFill>
                <a:effectLst>
                  <a:outerShdw blurRad="38100" dist="38100" dir="2700000" algn="tl">
                    <a:srgbClr val="000000">
                      <a:alpha val="43137"/>
                    </a:srgbClr>
                  </a:outerShdw>
                </a:effectLst>
              </a:rPr>
              <a:t>all</a:t>
            </a:r>
            <a:r>
              <a:rPr lang="en-US" sz="3200" i="1" dirty="0">
                <a:effectLst>
                  <a:outerShdw blurRad="38100" dist="38100" dir="2700000" algn="tl">
                    <a:srgbClr val="000000">
                      <a:alpha val="43137"/>
                    </a:srgbClr>
                  </a:outerShdw>
                </a:effectLst>
              </a:rPr>
              <a:t> the world … and then the end will come.</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7B227D8C-D2D8-4FA4-A11A-6A3CA9418DA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EAE8A8F-BA55-4411-9982-C507206950E5}"/>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738742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4609DE-5CD6-4CDD-9E16-D24C764F4B9B}"/>
              </a:ext>
            </a:extLst>
          </p:cNvPr>
          <p:cNvSpPr>
            <a:spLocks noGrp="1"/>
          </p:cNvSpPr>
          <p:nvPr>
            <p:ph type="title"/>
          </p:nvPr>
        </p:nvSpPr>
        <p:spPr/>
        <p:txBody>
          <a:bodyPr>
            <a:noAutofit/>
          </a:bodyPr>
          <a:lstStyle/>
          <a:p>
            <a:pPr algn="l"/>
            <a:r>
              <a:rPr lang="en-US" sz="2800" dirty="0">
                <a:solidFill>
                  <a:srgbClr val="00B0F0"/>
                </a:solidFill>
              </a:rPr>
              <a:t>2.  What were the last words that Jesus spoke as He ascended into heaven? </a:t>
            </a:r>
          </a:p>
        </p:txBody>
      </p:sp>
      <p:sp>
        <p:nvSpPr>
          <p:cNvPr id="3" name="Text Placeholder 2">
            <a:extLst>
              <a:ext uri="{FF2B5EF4-FFF2-40B4-BE49-F238E27FC236}">
                <a16:creationId xmlns:a16="http://schemas.microsoft.com/office/drawing/2014/main" id="{9BD98FC1-A714-4AC2-8C7E-14B43BA9B60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5394F1C-05AF-4CB8-AF5C-9BFF37E7C5B1}"/>
              </a:ext>
            </a:extLst>
          </p:cNvPr>
          <p:cNvSpPr>
            <a:spLocks noGrp="1"/>
          </p:cNvSpPr>
          <p:nvPr>
            <p:ph sz="half" idx="2"/>
          </p:nvPr>
        </p:nvSpPr>
        <p:spPr>
          <a:xfrm>
            <a:off x="457199" y="1631155"/>
            <a:ext cx="5276155" cy="3428079"/>
          </a:xfrm>
        </p:spPr>
        <p:txBody>
          <a:bodyPr>
            <a:normAutofit lnSpcReduction="10000"/>
          </a:bodyPr>
          <a:lstStyle/>
          <a:p>
            <a:r>
              <a:rPr lang="en-US" sz="3200" b="1" i="1" dirty="0">
                <a:solidFill>
                  <a:srgbClr val="FFC000"/>
                </a:solidFill>
                <a:effectLst>
                  <a:outerShdw blurRad="38100" dist="38100" dir="2700000" algn="tl">
                    <a:srgbClr val="000000">
                      <a:alpha val="43137"/>
                    </a:srgbClr>
                  </a:outerShdw>
                </a:effectLst>
              </a:rPr>
              <a:t>Acts 1:8  </a:t>
            </a:r>
            <a:r>
              <a:rPr lang="en-US" sz="3200" i="1" dirty="0">
                <a:effectLst>
                  <a:outerShdw blurRad="38100" dist="38100" dir="2700000" algn="tl">
                    <a:srgbClr val="000000">
                      <a:alpha val="43137"/>
                    </a:srgbClr>
                  </a:outerShdw>
                </a:effectLst>
              </a:rPr>
              <a:t>But you shall receive power when the Holy Spirit has come upon you; and you shall be </a:t>
            </a:r>
            <a:r>
              <a:rPr lang="en-US" sz="3200" i="1" u="sng" dirty="0">
                <a:solidFill>
                  <a:srgbClr val="FF9900"/>
                </a:solidFill>
                <a:effectLst>
                  <a:outerShdw blurRad="38100" dist="38100" dir="2700000" algn="tl">
                    <a:srgbClr val="000000">
                      <a:alpha val="43137"/>
                    </a:srgbClr>
                  </a:outerShdw>
                </a:effectLst>
              </a:rPr>
              <a:t>witnesses</a:t>
            </a:r>
            <a:r>
              <a:rPr lang="en-US" sz="3200" i="1" dirty="0">
                <a:effectLst>
                  <a:outerShdw blurRad="38100" dist="38100" dir="2700000" algn="tl">
                    <a:srgbClr val="000000">
                      <a:alpha val="43137"/>
                    </a:srgbClr>
                  </a:outerShdw>
                </a:effectLst>
              </a:rPr>
              <a:t> … .</a:t>
            </a:r>
          </a:p>
          <a:p>
            <a:r>
              <a:rPr lang="en-US" sz="3200" b="1" i="1" dirty="0">
                <a:solidFill>
                  <a:srgbClr val="FFC000"/>
                </a:solidFill>
                <a:effectLst>
                  <a:outerShdw blurRad="38100" dist="38100" dir="2700000" algn="tl">
                    <a:srgbClr val="000000">
                      <a:alpha val="43137"/>
                    </a:srgbClr>
                  </a:outerShdw>
                </a:effectLst>
              </a:rPr>
              <a:t>Matthew 28:19  </a:t>
            </a:r>
            <a:r>
              <a:rPr lang="en-US" sz="3200" i="1" dirty="0">
                <a:effectLst>
                  <a:outerShdw blurRad="38100" dist="38100" dir="2700000" algn="tl">
                    <a:srgbClr val="000000">
                      <a:alpha val="43137"/>
                    </a:srgbClr>
                  </a:outerShdw>
                </a:effectLst>
              </a:rPr>
              <a:t>Go therefore and make disciples of </a:t>
            </a:r>
            <a:r>
              <a:rPr lang="en-US" sz="3200" i="1" u="sng" dirty="0">
                <a:solidFill>
                  <a:srgbClr val="FF9900"/>
                </a:solidFill>
                <a:effectLst>
                  <a:outerShdw blurRad="38100" dist="38100" dir="2700000" algn="tl">
                    <a:srgbClr val="000000">
                      <a:alpha val="43137"/>
                    </a:srgbClr>
                  </a:outerShdw>
                </a:effectLst>
              </a:rPr>
              <a:t>all </a:t>
            </a:r>
            <a:r>
              <a:rPr lang="en-US" sz="3200" i="1" dirty="0">
                <a:effectLst>
                  <a:outerShdw blurRad="38100" dist="38100" dir="2700000" algn="tl">
                    <a:srgbClr val="000000">
                      <a:alpha val="43137"/>
                    </a:srgbClr>
                  </a:outerShdw>
                </a:effectLst>
              </a:rPr>
              <a:t>the nations, ….</a:t>
            </a:r>
          </a:p>
          <a:p>
            <a:endParaRPr lang="en-US" dirty="0"/>
          </a:p>
        </p:txBody>
      </p:sp>
      <p:sp>
        <p:nvSpPr>
          <p:cNvPr id="5" name="Text Placeholder 4">
            <a:extLst>
              <a:ext uri="{FF2B5EF4-FFF2-40B4-BE49-F238E27FC236}">
                <a16:creationId xmlns:a16="http://schemas.microsoft.com/office/drawing/2014/main" id="{F51E232C-063D-4B99-8A6C-7FDC44CAA33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F794319-84BA-4F52-AA27-B5B720B1F868}"/>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22723222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6F20C1-0D14-4EC2-9632-F1098B854ECA}"/>
              </a:ext>
            </a:extLst>
          </p:cNvPr>
          <p:cNvSpPr>
            <a:spLocks noGrp="1"/>
          </p:cNvSpPr>
          <p:nvPr>
            <p:ph type="title"/>
          </p:nvPr>
        </p:nvSpPr>
        <p:spPr/>
        <p:txBody>
          <a:bodyPr>
            <a:normAutofit/>
          </a:bodyPr>
          <a:lstStyle/>
          <a:p>
            <a:pPr algn="l"/>
            <a:r>
              <a:rPr lang="en-US" sz="2800" dirty="0">
                <a:solidFill>
                  <a:srgbClr val="00B0F0"/>
                </a:solidFill>
              </a:rPr>
              <a:t>3.  How was God’s work in the sanctuary supported? </a:t>
            </a:r>
          </a:p>
        </p:txBody>
      </p:sp>
      <p:sp>
        <p:nvSpPr>
          <p:cNvPr id="3" name="Text Placeholder 2">
            <a:extLst>
              <a:ext uri="{FF2B5EF4-FFF2-40B4-BE49-F238E27FC236}">
                <a16:creationId xmlns:a16="http://schemas.microsoft.com/office/drawing/2014/main" id="{A7BC5F60-59DA-4C51-8888-4D56F2BFB5D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724A92D-0ACB-4BBF-BD8A-EC15DF9029C7}"/>
              </a:ext>
            </a:extLst>
          </p:cNvPr>
          <p:cNvSpPr>
            <a:spLocks noGrp="1"/>
          </p:cNvSpPr>
          <p:nvPr>
            <p:ph sz="half" idx="2"/>
          </p:nvPr>
        </p:nvSpPr>
        <p:spPr>
          <a:xfrm>
            <a:off x="457199" y="1631156"/>
            <a:ext cx="5336225" cy="2963466"/>
          </a:xfrm>
        </p:spPr>
        <p:txBody>
          <a:bodyPr>
            <a:normAutofit/>
          </a:bodyPr>
          <a:lstStyle/>
          <a:p>
            <a:r>
              <a:rPr lang="en-US" sz="3200" b="1" i="1" dirty="0">
                <a:solidFill>
                  <a:srgbClr val="FFC000"/>
                </a:solidFill>
                <a:effectLst>
                  <a:outerShdw blurRad="38100" dist="38100" dir="2700000" algn="tl">
                    <a:srgbClr val="000000">
                      <a:alpha val="43137"/>
                    </a:srgbClr>
                  </a:outerShdw>
                </a:effectLst>
              </a:rPr>
              <a:t>Malachi 3:10  </a:t>
            </a:r>
            <a:r>
              <a:rPr lang="en-US" sz="3200" i="1" dirty="0">
                <a:effectLst>
                  <a:outerShdw blurRad="38100" dist="38100" dir="2700000" algn="tl">
                    <a:srgbClr val="000000">
                      <a:alpha val="43137"/>
                    </a:srgbClr>
                  </a:outerShdw>
                </a:effectLst>
              </a:rPr>
              <a:t>Bring all the tithes into the storehouse, That there may be food in My </a:t>
            </a:r>
            <a:r>
              <a:rPr lang="en-US" sz="3200" i="1" u="sng" dirty="0">
                <a:solidFill>
                  <a:srgbClr val="FF9900"/>
                </a:solidFill>
                <a:effectLst>
                  <a:outerShdw blurRad="38100" dist="38100" dir="2700000" algn="tl">
                    <a:srgbClr val="000000">
                      <a:alpha val="43137"/>
                    </a:srgbClr>
                  </a:outerShdw>
                </a:effectLst>
              </a:rPr>
              <a:t>house</a:t>
            </a:r>
            <a:r>
              <a:rPr lang="en-US" sz="3200" i="1" dirty="0">
                <a:effectLst>
                  <a:outerShdw blurRad="38100" dist="38100" dir="2700000" algn="tl">
                    <a:srgbClr val="000000">
                      <a:alpha val="43137"/>
                    </a:srgbClr>
                  </a:outerShdw>
                </a:effectLst>
              </a:rPr>
              <a:t>, ….</a:t>
            </a:r>
          </a:p>
        </p:txBody>
      </p:sp>
      <p:sp>
        <p:nvSpPr>
          <p:cNvPr id="5" name="Text Placeholder 4">
            <a:extLst>
              <a:ext uri="{FF2B5EF4-FFF2-40B4-BE49-F238E27FC236}">
                <a16:creationId xmlns:a16="http://schemas.microsoft.com/office/drawing/2014/main" id="{3441FE1E-E520-49B5-9537-9BC44F0D14A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DB315B9-8F61-4F21-B6D4-8A944A170EE9}"/>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9909462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D1666A-5B2A-4BC1-996B-3BC0AEAACECE}"/>
              </a:ext>
            </a:extLst>
          </p:cNvPr>
          <p:cNvSpPr>
            <a:spLocks noGrp="1"/>
          </p:cNvSpPr>
          <p:nvPr>
            <p:ph type="title"/>
          </p:nvPr>
        </p:nvSpPr>
        <p:spPr/>
        <p:txBody>
          <a:bodyPr>
            <a:noAutofit/>
          </a:bodyPr>
          <a:lstStyle/>
          <a:p>
            <a:pPr algn="l"/>
            <a:r>
              <a:rPr lang="en-US" sz="2800" dirty="0">
                <a:solidFill>
                  <a:srgbClr val="00B0F0"/>
                </a:solidFill>
                <a:effectLst/>
              </a:rPr>
              <a:t>4.  Is the tithing system part of Moses' ceremonial law, which ended at the cross?</a:t>
            </a:r>
          </a:p>
        </p:txBody>
      </p:sp>
      <p:sp>
        <p:nvSpPr>
          <p:cNvPr id="3" name="Text Placeholder 2">
            <a:extLst>
              <a:ext uri="{FF2B5EF4-FFF2-40B4-BE49-F238E27FC236}">
                <a16:creationId xmlns:a16="http://schemas.microsoft.com/office/drawing/2014/main" id="{A91B9A0F-570E-41F6-B477-C5F481E1CF2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A748153-5AC8-496B-8940-96F02CEE3B1E}"/>
              </a:ext>
            </a:extLst>
          </p:cNvPr>
          <p:cNvSpPr>
            <a:spLocks noGrp="1"/>
          </p:cNvSpPr>
          <p:nvPr>
            <p:ph sz="half" idx="2"/>
          </p:nvPr>
        </p:nvSpPr>
        <p:spPr>
          <a:xfrm>
            <a:off x="457199" y="1151335"/>
            <a:ext cx="5603203" cy="3992165"/>
          </a:xfrm>
        </p:spPr>
        <p:txBody>
          <a:bodyPr>
            <a:normAutofit/>
          </a:bodyPr>
          <a:lstStyle/>
          <a:p>
            <a:pPr>
              <a:spcBef>
                <a:spcPts val="0"/>
              </a:spcBef>
            </a:pPr>
            <a:r>
              <a:rPr lang="en-US" sz="2800" b="1" i="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Genesis 14:18, 20  </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Then</a:t>
            </a:r>
            <a:r>
              <a:rPr lang="en-US" sz="2800" b="1"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Melchizedek king of Salem … was the priest of God Most High …</a:t>
            </a:r>
            <a:r>
              <a:rPr lang="en-US" sz="2800" i="1" dirty="0">
                <a:effectLst>
                  <a:outerShdw blurRad="38100" dist="38100" dir="2700000" algn="tl">
                    <a:srgbClr val="000000">
                      <a:alpha val="43137"/>
                    </a:srgbClr>
                  </a:outerShdw>
                </a:effectLst>
                <a:latin typeface="Times New Roman" panose="02020603050405020304" pitchFamily="18" charset="0"/>
                <a:ea typeface="Times New Roman" panose="02020603050405020304" pitchFamily="18" charset="0"/>
              </a:rPr>
              <a:t> </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And he gave him a </a:t>
            </a:r>
            <a:r>
              <a:rPr lang="en-US" sz="2800" i="1" u="sng" dirty="0">
                <a:solidFill>
                  <a:srgbClr val="FF99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tithe</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of all.</a:t>
            </a:r>
            <a:endParaRPr lang="en-US" sz="2800" i="1"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a:p>
            <a:pPr>
              <a:spcBef>
                <a:spcPts val="0"/>
              </a:spcBef>
            </a:pPr>
            <a:r>
              <a:rPr lang="en-US" sz="2800" b="1" i="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Genesis 28:20, 22 </a:t>
            </a:r>
            <a:r>
              <a:rPr lang="en-US" sz="2800" i="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Then Jacob made a vow, saying, "If God will be with me, and keep me in this way that I am going, … of all that You give me I will surely give a </a:t>
            </a:r>
            <a:r>
              <a:rPr lang="en-US" sz="2800" i="1" u="sng" dirty="0">
                <a:solidFill>
                  <a:srgbClr val="FF99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tenth</a:t>
            </a:r>
            <a:r>
              <a:rPr lang="en-US" sz="2800" i="1" dirty="0">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to You."</a:t>
            </a:r>
            <a:endParaRPr lang="en-US" sz="2800" i="1" dirty="0">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a:p>
            <a:endParaRPr lang="en-US" dirty="0"/>
          </a:p>
        </p:txBody>
      </p:sp>
      <p:sp>
        <p:nvSpPr>
          <p:cNvPr id="5" name="Text Placeholder 4">
            <a:extLst>
              <a:ext uri="{FF2B5EF4-FFF2-40B4-BE49-F238E27FC236}">
                <a16:creationId xmlns:a16="http://schemas.microsoft.com/office/drawing/2014/main" id="{F8F367C6-E07A-4EF8-8268-A2749391FCA6}"/>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BEE6E1B-5874-4A5D-9589-D846183303DF}"/>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3650357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C4ABD-5BD1-4B04-A051-78D017E221AF}"/>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5.  Did Jesus condemn the tithing plan?</a:t>
            </a:r>
            <a:br>
              <a:rPr lang="en-US" dirty="0">
                <a:effectLst/>
              </a:rPr>
            </a:br>
            <a:endParaRPr lang="en-US" dirty="0"/>
          </a:p>
        </p:txBody>
      </p:sp>
      <p:sp>
        <p:nvSpPr>
          <p:cNvPr id="3" name="Text Placeholder 2">
            <a:extLst>
              <a:ext uri="{FF2B5EF4-FFF2-40B4-BE49-F238E27FC236}">
                <a16:creationId xmlns:a16="http://schemas.microsoft.com/office/drawing/2014/main" id="{72345C75-3EC4-4C42-AD63-769E1919055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4D2C701-B110-4519-A564-19C86FE52A45}"/>
              </a:ext>
            </a:extLst>
          </p:cNvPr>
          <p:cNvSpPr>
            <a:spLocks noGrp="1"/>
          </p:cNvSpPr>
          <p:nvPr>
            <p:ph sz="half" idx="2"/>
          </p:nvPr>
        </p:nvSpPr>
        <p:spPr>
          <a:xfrm>
            <a:off x="457200" y="1631156"/>
            <a:ext cx="5289504" cy="3512344"/>
          </a:xfrm>
        </p:spPr>
        <p:txBody>
          <a:bodyPr>
            <a:normAutofit/>
          </a:bodyPr>
          <a:lstStyle/>
          <a:p>
            <a:r>
              <a:rPr lang="en-US" sz="2800" b="1" dirty="0">
                <a:solidFill>
                  <a:srgbClr val="FFC000"/>
                </a:solidFill>
                <a:effectLst>
                  <a:outerShdw blurRad="38100" dist="38100" dir="2700000" algn="tl">
                    <a:srgbClr val="000000">
                      <a:alpha val="43137"/>
                    </a:srgbClr>
                  </a:outerShdw>
                </a:effectLst>
              </a:rPr>
              <a:t>Matthew 23:23  </a:t>
            </a:r>
            <a:r>
              <a:rPr lang="en-US" sz="2800" dirty="0">
                <a:effectLst>
                  <a:outerShdw blurRad="38100" dist="38100" dir="2700000" algn="tl">
                    <a:srgbClr val="000000">
                      <a:alpha val="43137"/>
                    </a:srgbClr>
                  </a:outerShdw>
                </a:effectLst>
              </a:rPr>
              <a:t>Woe to you, scribes and Pharisees, hypocrites! For you pay tithe of mint and anise and </a:t>
            </a:r>
            <a:r>
              <a:rPr lang="en-US" sz="2800" dirty="0" err="1">
                <a:effectLst>
                  <a:outerShdw blurRad="38100" dist="38100" dir="2700000" algn="tl">
                    <a:srgbClr val="000000">
                      <a:alpha val="43137"/>
                    </a:srgbClr>
                  </a:outerShdw>
                </a:effectLst>
              </a:rPr>
              <a:t>cummin</a:t>
            </a:r>
            <a:r>
              <a:rPr lang="en-US" sz="2800" dirty="0">
                <a:effectLst>
                  <a:outerShdw blurRad="38100" dist="38100" dir="2700000" algn="tl">
                    <a:srgbClr val="000000">
                      <a:alpha val="43137"/>
                    </a:srgbClr>
                  </a:outerShdw>
                </a:effectLst>
              </a:rPr>
              <a:t>, and have neglected the weightier matters of the law: justice and mercy and faith. These you </a:t>
            </a:r>
            <a:r>
              <a:rPr lang="en-US" sz="2800" u="sng" dirty="0">
                <a:solidFill>
                  <a:srgbClr val="FF9900"/>
                </a:solidFill>
                <a:effectLst>
                  <a:outerShdw blurRad="38100" dist="38100" dir="2700000" algn="tl">
                    <a:srgbClr val="000000">
                      <a:alpha val="43137"/>
                    </a:srgbClr>
                  </a:outerShdw>
                </a:effectLst>
              </a:rPr>
              <a:t>ought</a:t>
            </a:r>
            <a:r>
              <a:rPr lang="en-US" sz="2800" dirty="0">
                <a:effectLst>
                  <a:outerShdw blurRad="38100" dist="38100" dir="2700000" algn="tl">
                    <a:srgbClr val="000000">
                      <a:alpha val="43137"/>
                    </a:srgbClr>
                  </a:outerShdw>
                </a:effectLst>
              </a:rPr>
              <a:t> to have done, without leaving the others </a:t>
            </a:r>
            <a:r>
              <a:rPr lang="en-US" sz="2800" u="sng" dirty="0">
                <a:solidFill>
                  <a:srgbClr val="FF9900"/>
                </a:solidFill>
                <a:effectLst>
                  <a:outerShdw blurRad="38100" dist="38100" dir="2700000" algn="tl">
                    <a:srgbClr val="000000">
                      <a:alpha val="43137"/>
                    </a:srgbClr>
                  </a:outerShdw>
                </a:effectLst>
              </a:rPr>
              <a:t>undone</a:t>
            </a:r>
            <a:r>
              <a:rPr lang="en-US" sz="2800" dirty="0">
                <a:effectLst>
                  <a:outerShdw blurRad="38100" dist="38100" dir="2700000" algn="tl">
                    <a:srgbClr val="000000">
                      <a:alpha val="43137"/>
                    </a:srgbClr>
                  </a:outerShdw>
                </a:effectLst>
              </a:rPr>
              <a:t>.</a:t>
            </a:r>
          </a:p>
          <a:p>
            <a:endParaRPr lang="en-US" dirty="0"/>
          </a:p>
        </p:txBody>
      </p:sp>
      <p:sp>
        <p:nvSpPr>
          <p:cNvPr id="5" name="Text Placeholder 4">
            <a:extLst>
              <a:ext uri="{FF2B5EF4-FFF2-40B4-BE49-F238E27FC236}">
                <a16:creationId xmlns:a16="http://schemas.microsoft.com/office/drawing/2014/main" id="{08A7E362-9E15-4623-8C09-787CC1EFA1F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B975E3F6-39A8-4C9A-A3CB-6CC3B90D7E77}"/>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8672079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704E5-EAD0-4674-9A1E-F95C24897BEA}"/>
              </a:ext>
            </a:extLst>
          </p:cNvPr>
          <p:cNvSpPr>
            <a:spLocks noGrp="1"/>
          </p:cNvSpPr>
          <p:nvPr>
            <p:ph type="title"/>
          </p:nvPr>
        </p:nvSpPr>
        <p:spPr/>
        <p:txBody>
          <a:bodyPr>
            <a:noAutofit/>
          </a:bodyPr>
          <a:lstStyle/>
          <a:p>
            <a:pPr algn="l"/>
            <a:r>
              <a:rPr lang="en-US" sz="2800" dirty="0">
                <a:solidFill>
                  <a:srgbClr val="00B0F0"/>
                </a:solidFill>
              </a:rPr>
              <a:t>6.  How does the apostle Paul say the New Testament ministry is to be supported? </a:t>
            </a:r>
          </a:p>
        </p:txBody>
      </p:sp>
      <p:sp>
        <p:nvSpPr>
          <p:cNvPr id="3" name="Text Placeholder 2">
            <a:extLst>
              <a:ext uri="{FF2B5EF4-FFF2-40B4-BE49-F238E27FC236}">
                <a16:creationId xmlns:a16="http://schemas.microsoft.com/office/drawing/2014/main" id="{3A99DB54-94F0-4C43-B0DB-8FC201E3B93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3EB0EB0-0B61-478A-82A1-6D3630D9D8D8}"/>
              </a:ext>
            </a:extLst>
          </p:cNvPr>
          <p:cNvSpPr>
            <a:spLocks noGrp="1"/>
          </p:cNvSpPr>
          <p:nvPr>
            <p:ph sz="half" idx="2"/>
          </p:nvPr>
        </p:nvSpPr>
        <p:spPr>
          <a:xfrm>
            <a:off x="457200" y="1151335"/>
            <a:ext cx="5382946" cy="3992165"/>
          </a:xfrm>
        </p:spPr>
        <p:txBody>
          <a:bodyPr>
            <a:noAutofit/>
          </a:bodyPr>
          <a:lstStyle/>
          <a:p>
            <a:r>
              <a:rPr lang="en-US" sz="2800" b="1" i="1" dirty="0">
                <a:solidFill>
                  <a:srgbClr val="FFC000"/>
                </a:solidFill>
                <a:effectLst>
                  <a:outerShdw blurRad="38100" dist="38100" dir="2700000" algn="tl">
                    <a:srgbClr val="000000">
                      <a:alpha val="43137"/>
                    </a:srgbClr>
                  </a:outerShdw>
                </a:effectLst>
              </a:rPr>
              <a:t>1 Corinthians 9:13, 14  </a:t>
            </a:r>
            <a:r>
              <a:rPr lang="en-US" sz="2800" i="1" dirty="0">
                <a:effectLst>
                  <a:outerShdw blurRad="38100" dist="38100" dir="2700000" algn="tl">
                    <a:srgbClr val="000000">
                      <a:alpha val="43137"/>
                    </a:srgbClr>
                  </a:outerShdw>
                </a:effectLst>
              </a:rPr>
              <a:t>Do you not know that those who minister the holy things eat of the things of the temple, and those who serve at the altar partake of the offerings of the altar? </a:t>
            </a:r>
            <a:r>
              <a:rPr lang="en-US" sz="2800" i="1" u="sng" dirty="0">
                <a:solidFill>
                  <a:srgbClr val="FF9900"/>
                </a:solidFill>
                <a:effectLst>
                  <a:outerShdw blurRad="38100" dist="38100" dir="2700000" algn="tl">
                    <a:srgbClr val="000000">
                      <a:alpha val="43137"/>
                    </a:srgbClr>
                  </a:outerShdw>
                </a:effectLst>
              </a:rPr>
              <a:t>Even so </a:t>
            </a:r>
            <a:r>
              <a:rPr lang="en-US" sz="2800" i="1" dirty="0">
                <a:effectLst>
                  <a:outerShdw blurRad="38100" dist="38100" dir="2700000" algn="tl">
                    <a:srgbClr val="000000">
                      <a:alpha val="43137"/>
                    </a:srgbClr>
                  </a:outerShdw>
                </a:effectLst>
              </a:rPr>
              <a:t>the Lord has commanded that those who preach the gospel should live from the gospel.</a:t>
            </a:r>
          </a:p>
        </p:txBody>
      </p:sp>
      <p:sp>
        <p:nvSpPr>
          <p:cNvPr id="5" name="Text Placeholder 4">
            <a:extLst>
              <a:ext uri="{FF2B5EF4-FFF2-40B4-BE49-F238E27FC236}">
                <a16:creationId xmlns:a16="http://schemas.microsoft.com/office/drawing/2014/main" id="{824B6EAA-C3EF-4D28-8EB5-AB923B4AF06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3A6B5F8-DF41-4C01-87A6-9FCC56BC8E9E}"/>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688824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ECF6B5-B9C9-459D-9EC2-991456B5635F}"/>
              </a:ext>
            </a:extLst>
          </p:cNvPr>
          <p:cNvSpPr>
            <a:spLocks noGrp="1"/>
          </p:cNvSpPr>
          <p:nvPr>
            <p:ph type="title"/>
          </p:nvPr>
        </p:nvSpPr>
        <p:spPr/>
        <p:txBody>
          <a:bodyPr>
            <a:normAutofit fontScale="90000"/>
          </a:bodyPr>
          <a:lstStyle/>
          <a:p>
            <a:pPr algn="l"/>
            <a:br>
              <a:rPr lang="en-US" sz="4400" b="1" dirty="0">
                <a:effectLst/>
                <a:latin typeface="Times New Roman" panose="02020603050405020304" pitchFamily="18" charset="0"/>
                <a:ea typeface="Calibri" panose="020F0502020204030204" pitchFamily="34" charset="0"/>
                <a:cs typeface="Times New Roman" panose="02020603050405020304" pitchFamily="18" charset="0"/>
              </a:rPr>
            </a:br>
            <a:br>
              <a:rPr lang="en-US" sz="4400" dirty="0">
                <a:effectLst/>
                <a:latin typeface="Times New Roman" panose="02020603050405020304" pitchFamily="18" charset="0"/>
                <a:ea typeface="Calibri" panose="020F0502020204030204" pitchFamily="34" charset="0"/>
                <a:cs typeface="Times New Roman" panose="02020603050405020304" pitchFamily="18" charset="0"/>
              </a:rPr>
            </a:br>
            <a:endParaRPr lang="en-US" dirty="0"/>
          </a:p>
        </p:txBody>
      </p:sp>
      <p:sp>
        <p:nvSpPr>
          <p:cNvPr id="3" name="Text Placeholder 2">
            <a:extLst>
              <a:ext uri="{FF2B5EF4-FFF2-40B4-BE49-F238E27FC236}">
                <a16:creationId xmlns:a16="http://schemas.microsoft.com/office/drawing/2014/main" id="{BEE91C47-A7C0-421A-A820-54B02C6606A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8D653A6-E344-4B1F-B7E8-78FBCC6ED9E2}"/>
              </a:ext>
            </a:extLst>
          </p:cNvPr>
          <p:cNvSpPr>
            <a:spLocks noGrp="1"/>
          </p:cNvSpPr>
          <p:nvPr>
            <p:ph sz="half" idx="2"/>
          </p:nvPr>
        </p:nvSpPr>
        <p:spPr>
          <a:xfrm>
            <a:off x="457199" y="154642"/>
            <a:ext cx="5546913" cy="4988858"/>
          </a:xfrm>
        </p:spPr>
        <p:txBody>
          <a:bodyPr>
            <a:normAutofit fontScale="85000" lnSpcReduction="20000"/>
          </a:bodyPr>
          <a:lstStyle/>
          <a:p>
            <a:pPr marL="0" marR="0">
              <a:spcBef>
                <a:spcPts val="0"/>
              </a:spcBef>
              <a:spcAft>
                <a:spcPts val="0"/>
              </a:spcAft>
            </a:pPr>
            <a:r>
              <a:rPr lang="en-US" sz="1800" dirty="0">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3200" b="1"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Local Church</a:t>
            </a:r>
            <a:r>
              <a:rPr lang="en-US" sz="3200" b="1">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en-US" sz="320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Sends </a:t>
            </a:r>
            <a:r>
              <a:rPr lang="en-US" sz="32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the tithe to the local conference. </a:t>
            </a:r>
          </a:p>
          <a:p>
            <a:pPr marL="0" marR="0">
              <a:spcBef>
                <a:spcPts val="0"/>
              </a:spcBef>
              <a:spcAft>
                <a:spcPts val="0"/>
              </a:spcAft>
            </a:pPr>
            <a:r>
              <a:rPr lang="en-US" sz="32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3200" b="1"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Local Conference:</a:t>
            </a:r>
            <a:r>
              <a:rPr lang="en-US" sz="3200"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en-US" sz="32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Supports Gospel ministers in the conference &amp; schools. A percentage is sent on to the Union.</a:t>
            </a:r>
          </a:p>
          <a:p>
            <a:pPr marL="0" marR="0">
              <a:spcBef>
                <a:spcPts val="0"/>
              </a:spcBef>
              <a:spcAft>
                <a:spcPts val="0"/>
              </a:spcAft>
            </a:pPr>
            <a:r>
              <a:rPr lang="en-US" sz="32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3200" b="1"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Local Union:</a:t>
            </a:r>
            <a:r>
              <a:rPr lang="en-US" sz="3200"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en-US" sz="32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Supports and guides the work in the conferences &amp; Colleges.  A percentage is sent on to the General Conference.</a:t>
            </a:r>
          </a:p>
          <a:p>
            <a:pPr marL="0" marR="0">
              <a:spcBef>
                <a:spcPts val="0"/>
              </a:spcBef>
              <a:spcAft>
                <a:spcPts val="0"/>
              </a:spcAft>
            </a:pPr>
            <a:r>
              <a:rPr lang="en-US" sz="32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p>
          <a:p>
            <a:pPr marL="0" marR="0">
              <a:spcBef>
                <a:spcPts val="0"/>
              </a:spcBef>
              <a:spcAft>
                <a:spcPts val="0"/>
              </a:spcAft>
            </a:pPr>
            <a:r>
              <a:rPr lang="en-US" sz="3200" b="1"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General Conference:</a:t>
            </a:r>
            <a:r>
              <a:rPr lang="en-US" sz="3200" dirty="0">
                <a:solidFill>
                  <a:srgbClr val="FFC000"/>
                </a:solidFill>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 </a:t>
            </a:r>
            <a:r>
              <a:rPr lang="en-US" sz="3200" dirty="0">
                <a:effectLst>
                  <a:outerShdw blurRad="38100" dist="38100" dir="2700000" algn="tl">
                    <a:srgbClr val="000000">
                      <a:alpha val="43137"/>
                    </a:srgbClr>
                  </a:outerShdw>
                </a:effectLst>
                <a:latin typeface="Times New Roman" panose="02020603050405020304" pitchFamily="18" charset="0"/>
                <a:ea typeface="Calibri" panose="020F0502020204030204" pitchFamily="34" charset="0"/>
                <a:cs typeface="Times New Roman" panose="02020603050405020304" pitchFamily="18" charset="0"/>
              </a:rPr>
              <a:t>Supports the work around the world.</a:t>
            </a:r>
          </a:p>
          <a:p>
            <a:endParaRPr lang="en-US" dirty="0"/>
          </a:p>
        </p:txBody>
      </p:sp>
      <p:sp>
        <p:nvSpPr>
          <p:cNvPr id="5" name="Text Placeholder 4">
            <a:extLst>
              <a:ext uri="{FF2B5EF4-FFF2-40B4-BE49-F238E27FC236}">
                <a16:creationId xmlns:a16="http://schemas.microsoft.com/office/drawing/2014/main" id="{E17F3984-29C8-42A1-8D40-D0D1D09E30D7}"/>
              </a:ext>
            </a:extLst>
          </p:cNvPr>
          <p:cNvSpPr>
            <a:spLocks noGrp="1"/>
          </p:cNvSpPr>
          <p:nvPr>
            <p:ph type="body" sz="quarter" idx="3"/>
          </p:nvPr>
        </p:nvSpPr>
        <p:spPr/>
        <p:txBody>
          <a:bodyPr/>
          <a:lstStyle/>
          <a:p>
            <a:endParaRPr lang="en-US" dirty="0"/>
          </a:p>
        </p:txBody>
      </p:sp>
      <p:sp>
        <p:nvSpPr>
          <p:cNvPr id="6" name="Content Placeholder 5">
            <a:extLst>
              <a:ext uri="{FF2B5EF4-FFF2-40B4-BE49-F238E27FC236}">
                <a16:creationId xmlns:a16="http://schemas.microsoft.com/office/drawing/2014/main" id="{C95AF4F5-4EAB-4C50-A3C4-4097D03014B0}"/>
              </a:ext>
            </a:extLst>
          </p:cNvPr>
          <p:cNvSpPr>
            <a:spLocks noGrp="1"/>
          </p:cNvSpPr>
          <p:nvPr>
            <p:ph sz="quarter" idx="4"/>
          </p:nvPr>
        </p:nvSpPr>
        <p:spPr/>
        <p:txBody>
          <a:bodyPr>
            <a:normAutofit fontScale="85000" lnSpcReduction="20000"/>
          </a:bodyPr>
          <a:lstStyle/>
          <a:p>
            <a:endParaRPr lang="en-US" dirty="0"/>
          </a:p>
        </p:txBody>
      </p:sp>
      <p:pic>
        <p:nvPicPr>
          <p:cNvPr id="8" name="Picture 7" descr="Free Down Arrow Images, Download Free Down Arrow Images png images, Free  ClipArts on Clipart Library">
            <a:extLst>
              <a:ext uri="{FF2B5EF4-FFF2-40B4-BE49-F238E27FC236}">
                <a16:creationId xmlns:a16="http://schemas.microsoft.com/office/drawing/2014/main" id="{0FFD64E3-24D1-4C3B-A18B-0591E28E04A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83970" y="1039697"/>
            <a:ext cx="293370" cy="278765"/>
          </a:xfrm>
          <a:prstGeom prst="rect">
            <a:avLst/>
          </a:prstGeom>
          <a:noFill/>
          <a:ln>
            <a:noFill/>
          </a:ln>
        </p:spPr>
      </p:pic>
      <p:pic>
        <p:nvPicPr>
          <p:cNvPr id="9" name="Picture 8" descr="Free Down Arrow Images, Download Free Down Arrow Images png images, Free  ClipArts on Clipart Library">
            <a:extLst>
              <a:ext uri="{FF2B5EF4-FFF2-40B4-BE49-F238E27FC236}">
                <a16:creationId xmlns:a16="http://schemas.microsoft.com/office/drawing/2014/main" id="{BEF2778D-3A01-438E-AF54-B8688FD614E8}"/>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83970" y="2366944"/>
            <a:ext cx="293370" cy="278765"/>
          </a:xfrm>
          <a:prstGeom prst="rect">
            <a:avLst/>
          </a:prstGeom>
          <a:noFill/>
          <a:ln>
            <a:noFill/>
          </a:ln>
        </p:spPr>
      </p:pic>
      <p:pic>
        <p:nvPicPr>
          <p:cNvPr id="10" name="Picture 9" descr="Free Down Arrow Images, Download Free Down Arrow Images png images, Free  ClipArts on Clipart Library">
            <a:extLst>
              <a:ext uri="{FF2B5EF4-FFF2-40B4-BE49-F238E27FC236}">
                <a16:creationId xmlns:a16="http://schemas.microsoft.com/office/drawing/2014/main" id="{CA0813E1-72CF-4E0E-865A-F5DD377AF841}"/>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110863" y="3992165"/>
            <a:ext cx="293370" cy="278765"/>
          </a:xfrm>
          <a:prstGeom prst="rect">
            <a:avLst/>
          </a:prstGeom>
          <a:noFill/>
          <a:ln>
            <a:noFill/>
          </a:ln>
        </p:spPr>
      </p:pic>
      <p:pic>
        <p:nvPicPr>
          <p:cNvPr id="11" name="Picture 10">
            <a:extLst>
              <a:ext uri="{FF2B5EF4-FFF2-40B4-BE49-F238E27FC236}">
                <a16:creationId xmlns:a16="http://schemas.microsoft.com/office/drawing/2014/main" id="{DD62A0A9-FD24-4E50-9DE1-034FD58B4BA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2788191" y="313929"/>
            <a:ext cx="192405" cy="320675"/>
          </a:xfrm>
          <a:prstGeom prst="rect">
            <a:avLst/>
          </a:prstGeom>
          <a:noFill/>
          <a:ln>
            <a:noFill/>
          </a:ln>
        </p:spPr>
      </p:pic>
    </p:spTree>
    <p:extLst>
      <p:ext uri="{BB962C8B-B14F-4D97-AF65-F5344CB8AC3E}">
        <p14:creationId xmlns:p14="http://schemas.microsoft.com/office/powerpoint/2010/main" val="1779202363"/>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Unlocking the Mysteries of the Sanctuary - Powerpoint  Template</Template>
  <TotalTime>3017</TotalTime>
  <Words>1268</Words>
  <Application>Microsoft Office PowerPoint</Application>
  <PresentationFormat>On-screen Show (16:9)</PresentationFormat>
  <Paragraphs>57</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Courier New</vt:lpstr>
      <vt:lpstr>Times New Roman</vt:lpstr>
      <vt:lpstr>Unlocking the Mysteries of the Sanctuary - Powerpoint  Template</vt:lpstr>
      <vt:lpstr>PowerPoint Presentation</vt:lpstr>
      <vt:lpstr>By Jorge Baute</vt:lpstr>
      <vt:lpstr> 1.  What did Jesus say must happen before the end shall come? </vt:lpstr>
      <vt:lpstr>2.  What were the last words that Jesus spoke as He ascended into heaven? </vt:lpstr>
      <vt:lpstr>3.  How was God’s work in the sanctuary supported? </vt:lpstr>
      <vt:lpstr>4.  Is the tithing system part of Moses' ceremonial law, which ended at the cross?</vt:lpstr>
      <vt:lpstr> 5.  Did Jesus condemn the tithing plan? </vt:lpstr>
      <vt:lpstr>6.  How does the apostle Paul say the New Testament ministry is to be supported? </vt:lpstr>
      <vt:lpstr>  </vt:lpstr>
      <vt:lpstr>7.  How much of what we have belongs to God?</vt:lpstr>
      <vt:lpstr>8.  How important is it for Christians to return the tithe to God?</vt:lpstr>
      <vt:lpstr> 9.  What test did Adam and Eve fail that we must pass if we expect to inherit God's kingdom? </vt:lpstr>
      <vt:lpstr> 10.  In addition to my tithe, which belongs to God, what else does He ask of His people? </vt:lpstr>
      <vt:lpstr>11.  How is the rest of the work of the church to be supported?</vt:lpstr>
      <vt:lpstr> 12.  How much should we give as offerings? </vt:lpstr>
      <vt:lpstr>13.  What does Jesus say about giving? </vt:lpstr>
      <vt:lpstr>14.  What promise does God give to those who faithfully return their tithe and give their offerings? </vt:lpstr>
      <vt:lpstr>15.  If we give, what will happen to us? </vt:lpstr>
      <vt:lpstr>16.  What kind of a giver does God like? </vt:lpstr>
      <vt:lpstr>17.  Does life really consist of the possession of things? </vt:lpstr>
      <vt:lpstr>18.  Should a Christian be worried about having the vital necessities of life?</vt:lpstr>
      <vt:lpstr>PowerPoint Presentation</vt:lpstr>
      <vt:lpstr>PowerPoint Presentation</vt:lpstr>
      <vt:lpstr>19.  What should the Christian seek first?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58</cp:revision>
  <dcterms:created xsi:type="dcterms:W3CDTF">2018-11-16T04:48:47Z</dcterms:created>
  <dcterms:modified xsi:type="dcterms:W3CDTF">2022-07-07T15:26:39Z</dcterms:modified>
</cp:coreProperties>
</file>